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2" r:id="rId2"/>
    <p:sldId id="257" r:id="rId3"/>
    <p:sldId id="258" r:id="rId4"/>
    <p:sldId id="259" r:id="rId5"/>
    <p:sldId id="263" r:id="rId6"/>
    <p:sldId id="293" r:id="rId7"/>
    <p:sldId id="262" r:id="rId8"/>
    <p:sldId id="267" r:id="rId9"/>
    <p:sldId id="274" r:id="rId10"/>
    <p:sldId id="273" r:id="rId11"/>
    <p:sldId id="278" r:id="rId12"/>
    <p:sldId id="277" r:id="rId13"/>
    <p:sldId id="288" r:id="rId14"/>
    <p:sldId id="279" r:id="rId15"/>
    <p:sldId id="280" r:id="rId16"/>
    <p:sldId id="291" r:id="rId17"/>
    <p:sldId id="287" r:id="rId18"/>
    <p:sldId id="301" r:id="rId19"/>
    <p:sldId id="302" r:id="rId20"/>
    <p:sldId id="303" r:id="rId21"/>
    <p:sldId id="304" r:id="rId22"/>
    <p:sldId id="294" r:id="rId23"/>
    <p:sldId id="295" r:id="rId24"/>
    <p:sldId id="296" r:id="rId25"/>
    <p:sldId id="297" r:id="rId26"/>
    <p:sldId id="298" r:id="rId27"/>
    <p:sldId id="299" r:id="rId28"/>
    <p:sldId id="30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 varScale="1">
        <p:scale>
          <a:sx n="65" d="100"/>
          <a:sy n="65" d="100"/>
        </p:scale>
        <p:origin x="6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8D064-988C-475B-85A1-30F2904591B6}" type="datetimeFigureOut">
              <a:rPr lang="en-US" smtClean="0"/>
              <a:pPr/>
              <a:t>19/9/2019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26864-D54C-4569-AA46-2028B87D8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2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9B3A64-84EB-4EC1-BF56-86785ABC89D4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3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9B3A64-84EB-4EC1-BF56-86785ABC89D4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04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108B90C-E920-414D-8E25-1CE151AC8C5D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42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32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87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370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23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93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1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B207-29C2-4A50-8D6B-3939F579C488}" type="datetimeFigureOut">
              <a:rPr lang="en-US" smtClean="0"/>
              <a:pPr/>
              <a:t>19/9/2019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4261-AA7F-4F97-A5F3-A88D8E761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B207-29C2-4A50-8D6B-3939F579C488}" type="datetimeFigureOut">
              <a:rPr lang="en-US" smtClean="0"/>
              <a:pPr/>
              <a:t>19/9/2019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4261-AA7F-4F97-A5F3-A88D8E761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0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B207-29C2-4A50-8D6B-3939F579C488}" type="datetimeFigureOut">
              <a:rPr lang="en-US" smtClean="0"/>
              <a:pPr/>
              <a:t>19/9/2019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4261-AA7F-4F97-A5F3-A88D8E761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2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B207-29C2-4A50-8D6B-3939F579C488}" type="datetimeFigureOut">
              <a:rPr lang="en-US" smtClean="0"/>
              <a:pPr/>
              <a:t>19/9/2019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4261-AA7F-4F97-A5F3-A88D8E761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2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B207-29C2-4A50-8D6B-3939F579C488}" type="datetimeFigureOut">
              <a:rPr lang="en-US" smtClean="0"/>
              <a:pPr/>
              <a:t>19/9/2019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4261-AA7F-4F97-A5F3-A88D8E761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B207-29C2-4A50-8D6B-3939F579C488}" type="datetimeFigureOut">
              <a:rPr lang="en-US" smtClean="0"/>
              <a:pPr/>
              <a:t>19/9/2019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4261-AA7F-4F97-A5F3-A88D8E761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9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B207-29C2-4A50-8D6B-3939F579C488}" type="datetimeFigureOut">
              <a:rPr lang="en-US" smtClean="0"/>
              <a:pPr/>
              <a:t>19/9/2019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4261-AA7F-4F97-A5F3-A88D8E761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8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B207-29C2-4A50-8D6B-3939F579C488}" type="datetimeFigureOut">
              <a:rPr lang="en-US" smtClean="0"/>
              <a:pPr/>
              <a:t>19/9/2019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4261-AA7F-4F97-A5F3-A88D8E761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7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B207-29C2-4A50-8D6B-3939F579C488}" type="datetimeFigureOut">
              <a:rPr lang="en-US" smtClean="0"/>
              <a:pPr/>
              <a:t>19/9/2019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4261-AA7F-4F97-A5F3-A88D8E761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4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B207-29C2-4A50-8D6B-3939F579C488}" type="datetimeFigureOut">
              <a:rPr lang="en-US" smtClean="0"/>
              <a:pPr/>
              <a:t>19/9/2019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4261-AA7F-4F97-A5F3-A88D8E761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B207-29C2-4A50-8D6B-3939F579C488}" type="datetimeFigureOut">
              <a:rPr lang="en-US" smtClean="0"/>
              <a:pPr/>
              <a:t>19/9/2019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4261-AA7F-4F97-A5F3-A88D8E761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9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CB207-29C2-4A50-8D6B-3939F579C488}" type="datetimeFigureOut">
              <a:rPr lang="en-US" smtClean="0"/>
              <a:pPr/>
              <a:t>19/9/2019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44261-AA7F-4F97-A5F3-A88D8E761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0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0.jpeg"/><Relationship Id="rId4" Type="http://schemas.openxmlformats.org/officeDocument/2006/relationships/slide" Target="slide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áº¿t quáº£ hÃ¬nh áº£nh cho hÃ¬nh áº£nh trung th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Káº¿t quáº£ hÃ¬nh áº£nh cho hÃ¬nh áº£nh trung th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Káº¿t quáº£ hÃ¬nh áº£nh cho hÃ¬nh áº£nh trung th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7" descr="Earth-16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5240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7" descr="Earth-16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62200" y="0"/>
            <a:ext cx="480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latin typeface="Times New Roman" pitchFamily="18" charset="0"/>
              </a:rPr>
              <a:t>ĐỊA</a:t>
            </a:r>
            <a:r>
              <a:rPr lang="en-US" sz="60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latin typeface="Times New Roman" pitchFamily="18" charset="0"/>
              </a:rPr>
              <a:t>LÝ</a:t>
            </a:r>
            <a:r>
              <a:rPr lang="en-US" sz="6000" b="1" dirty="0">
                <a:solidFill>
                  <a:srgbClr val="FF0066"/>
                </a:solidFill>
                <a:latin typeface="Times New Roman" pitchFamily="18" charset="0"/>
              </a:rPr>
              <a:t> 6</a:t>
            </a:r>
            <a:endParaRPr lang="en-US" sz="6000" dirty="0">
              <a:solidFill>
                <a:srgbClr val="FF0066"/>
              </a:solidFill>
              <a:latin typeface=".Vn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96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 flipH="1">
            <a:off x="4038600" y="1752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3200400" y="3124200"/>
            <a:ext cx="510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038600" y="1981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4038600" y="1771650"/>
            <a:ext cx="0" cy="426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>
            <a:off x="3200400" y="3124200"/>
            <a:ext cx="510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3429000" y="1806575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>
            <a:off x="4676775" y="1835150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5316538" y="1851025"/>
            <a:ext cx="0" cy="419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5983288" y="1835150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6607175" y="1851025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7289800" y="1851025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3203575" y="3802063"/>
            <a:ext cx="51022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3200400" y="2436813"/>
            <a:ext cx="510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3175000" y="4456113"/>
            <a:ext cx="510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3175000" y="5094288"/>
            <a:ext cx="510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3146425" y="5746750"/>
            <a:ext cx="510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8332788" y="3657600"/>
            <a:ext cx="446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solidFill>
                  <a:srgbClr val="0000FF"/>
                </a:solidFill>
              </a:rPr>
              <a:t>O</a:t>
            </a:r>
            <a:r>
              <a:rPr lang="en-US" b="1" baseline="30000">
                <a:solidFill>
                  <a:srgbClr val="0000FF"/>
                </a:solidFill>
              </a:rPr>
              <a:t>0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105400" y="1447800"/>
            <a:ext cx="455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solidFill>
                  <a:srgbClr val="0000FF"/>
                </a:solidFill>
              </a:rPr>
              <a:t>O</a:t>
            </a:r>
            <a:r>
              <a:rPr lang="en-US" b="1" baseline="30000">
                <a:solidFill>
                  <a:srgbClr val="0000FF"/>
                </a:solidFill>
              </a:rPr>
              <a:t>o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H="1">
            <a:off x="7972425" y="1882775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619500" y="264795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8321675" y="2905125"/>
            <a:ext cx="588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latin typeface="VNI-Bodon-Poster" pitchFamily="2" charset="0"/>
              </a:rPr>
              <a:t>10</a:t>
            </a:r>
            <a:r>
              <a:rPr lang="en-US" b="1" baseline="30000">
                <a:latin typeface="VNI-Bodon-Poster" pitchFamily="2" charset="0"/>
              </a:rPr>
              <a:t>o</a:t>
            </a:r>
            <a:endParaRPr lang="en-US" b="1">
              <a:latin typeface="VNI-Bodon-Poster" pitchFamily="2" charset="0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8305800" y="2209800"/>
            <a:ext cx="522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20</a:t>
            </a:r>
            <a:r>
              <a:rPr lang="en-US" b="1" baseline="30000"/>
              <a:t>0</a:t>
            </a:r>
            <a:endParaRPr lang="en-US" b="1"/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8229600" y="4267200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10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8305800" y="4876800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20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8305800" y="5562600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30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3108325" y="1471613"/>
            <a:ext cx="531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30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3794125" y="1444625"/>
            <a:ext cx="588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latin typeface="VNI-Bodon-Poster" pitchFamily="2" charset="0"/>
              </a:rPr>
              <a:t>20</a:t>
            </a:r>
            <a:r>
              <a:rPr lang="en-US" b="1" baseline="30000">
                <a:latin typeface="VNI-Bodon-Poster" pitchFamily="2" charset="0"/>
              </a:rPr>
              <a:t>o</a:t>
            </a:r>
            <a:endParaRPr lang="en-US" b="1">
              <a:latin typeface="VNI-Bodon-Poster" pitchFamily="2" charset="0"/>
            </a:endParaRP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4632325" y="1471613"/>
            <a:ext cx="531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10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5707063" y="1530350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10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6405563" y="1511300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20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7086600" y="1511300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30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7772400" y="1524000"/>
            <a:ext cx="63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40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8226" name="Line 35"/>
          <p:cNvSpPr>
            <a:spLocks noChangeShapeType="1"/>
          </p:cNvSpPr>
          <p:nvPr/>
        </p:nvSpPr>
        <p:spPr bwMode="auto">
          <a:xfrm>
            <a:off x="4038600" y="990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8" name="AutoShape 40"/>
          <p:cNvSpPr>
            <a:spLocks/>
          </p:cNvSpPr>
          <p:nvPr/>
        </p:nvSpPr>
        <p:spPr bwMode="auto">
          <a:xfrm rot="-5400000">
            <a:off x="4533900" y="2266950"/>
            <a:ext cx="304800" cy="1219200"/>
          </a:xfrm>
          <a:prstGeom prst="righ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4438650" y="2424113"/>
            <a:ext cx="522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</a:rPr>
              <a:t>20</a:t>
            </a:r>
            <a:r>
              <a:rPr lang="en-US" b="1" baseline="30000">
                <a:solidFill>
                  <a:schemeClr val="accent2"/>
                </a:solidFill>
              </a:rPr>
              <a:t>0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27690" name="AutoShape 42"/>
          <p:cNvSpPr>
            <a:spLocks/>
          </p:cNvSpPr>
          <p:nvPr/>
        </p:nvSpPr>
        <p:spPr bwMode="auto">
          <a:xfrm rot="-159653">
            <a:off x="4057650" y="316230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4191000" y="3236913"/>
            <a:ext cx="522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</a:rPr>
              <a:t>10</a:t>
            </a:r>
            <a:r>
              <a:rPr lang="en-US" b="1" baseline="30000">
                <a:solidFill>
                  <a:schemeClr val="accent2"/>
                </a:solidFill>
              </a:rPr>
              <a:t>0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27692" name="AutoShape 44"/>
          <p:cNvSpPr>
            <a:spLocks noChangeArrowheads="1"/>
          </p:cNvSpPr>
          <p:nvPr/>
        </p:nvSpPr>
        <p:spPr bwMode="auto">
          <a:xfrm>
            <a:off x="3924300" y="2994025"/>
            <a:ext cx="228600" cy="206375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2" name="Text Box 56"/>
          <p:cNvSpPr txBox="1">
            <a:spLocks noChangeArrowheads="1"/>
          </p:cNvSpPr>
          <p:nvPr/>
        </p:nvSpPr>
        <p:spPr bwMode="auto">
          <a:xfrm>
            <a:off x="3794125" y="1447800"/>
            <a:ext cx="588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 dirty="0">
                <a:latin typeface="VNI-Bodon-Poster" pitchFamily="2" charset="0"/>
              </a:rPr>
              <a:t>20</a:t>
            </a:r>
            <a:r>
              <a:rPr lang="en-US" b="1" baseline="30000" dirty="0">
                <a:latin typeface="VNI-Bodon-Poster" pitchFamily="2" charset="0"/>
              </a:rPr>
              <a:t>o</a:t>
            </a:r>
            <a:endParaRPr lang="en-US" b="1" dirty="0">
              <a:latin typeface="VNI-Bodon-Poster" pitchFamily="2" charset="0"/>
            </a:endParaRPr>
          </a:p>
        </p:txBody>
      </p:sp>
      <p:sp>
        <p:nvSpPr>
          <p:cNvPr id="8233" name="Text Box 57"/>
          <p:cNvSpPr txBox="1">
            <a:spLocks noChangeArrowheads="1"/>
          </p:cNvSpPr>
          <p:nvPr/>
        </p:nvSpPr>
        <p:spPr bwMode="auto">
          <a:xfrm>
            <a:off x="8321675" y="2895600"/>
            <a:ext cx="588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latin typeface="VNI-Bodon-Poster" pitchFamily="2" charset="0"/>
              </a:rPr>
              <a:t>10</a:t>
            </a:r>
            <a:r>
              <a:rPr lang="en-US" b="1" baseline="30000">
                <a:latin typeface="VNI-Bodon-Poster" pitchFamily="2" charset="0"/>
              </a:rPr>
              <a:t>o</a:t>
            </a:r>
            <a:endParaRPr lang="en-US" b="1">
              <a:latin typeface="VNI-Bodon-Poster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936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nimBg="1"/>
      <p:bldP spid="27669" grpId="0"/>
      <p:bldP spid="27676" grpId="0"/>
      <p:bldP spid="27688" grpId="0" animBg="1"/>
      <p:bldP spid="27689" grpId="0"/>
      <p:bldP spid="27690" grpId="0" animBg="1"/>
      <p:bldP spid="27691" grpId="0"/>
      <p:bldP spid="276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52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Tọa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địa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lí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kinh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vĩ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marL="0" indent="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09600" y="3505200"/>
            <a:ext cx="146959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en-US" sz="3600" b="1" dirty="0">
                <a:solidFill>
                  <a:srgbClr val="0000FF"/>
                </a:solidFill>
                <a:latin typeface="VNI-Bodon-Poster" pitchFamily="2" charset="0"/>
              </a:rPr>
              <a:t>C</a:t>
            </a:r>
          </a:p>
        </p:txBody>
      </p:sp>
      <p:sp>
        <p:nvSpPr>
          <p:cNvPr id="5" name="AutoShape 36"/>
          <p:cNvSpPr>
            <a:spLocks/>
          </p:cNvSpPr>
          <p:nvPr/>
        </p:nvSpPr>
        <p:spPr bwMode="auto">
          <a:xfrm>
            <a:off x="1219200" y="37338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33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1414895" y="3505200"/>
            <a:ext cx="833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>
                <a:solidFill>
                  <a:srgbClr val="800000"/>
                </a:solidFill>
              </a:rPr>
              <a:t>20</a:t>
            </a:r>
            <a:r>
              <a:rPr lang="en-US" sz="2400" b="1" baseline="30000" dirty="0">
                <a:solidFill>
                  <a:srgbClr val="800000"/>
                </a:solidFill>
              </a:rPr>
              <a:t>o</a:t>
            </a:r>
            <a:r>
              <a:rPr lang="en-US" sz="2400" b="1" dirty="0">
                <a:solidFill>
                  <a:srgbClr val="800000"/>
                </a:solidFill>
              </a:rPr>
              <a:t>T</a:t>
            </a:r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1368426" y="4381500"/>
            <a:ext cx="868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>
                <a:solidFill>
                  <a:srgbClr val="800000"/>
                </a:solidFill>
              </a:rPr>
              <a:t>10</a:t>
            </a:r>
            <a:r>
              <a:rPr lang="en-US" sz="2400" b="1" baseline="30000" dirty="0">
                <a:solidFill>
                  <a:srgbClr val="800000"/>
                </a:solidFill>
              </a:rPr>
              <a:t>o</a:t>
            </a:r>
            <a:r>
              <a:rPr lang="en-US" sz="2400" b="1" dirty="0">
                <a:solidFill>
                  <a:srgbClr val="800000"/>
                </a:solidFill>
              </a:rPr>
              <a:t>B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3400" y="2667000"/>
            <a:ext cx="746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+ Cách viết: Kinh độ ở trên, vĩ độ ở dưới.</a:t>
            </a:r>
          </a:p>
        </p:txBody>
      </p:sp>
    </p:spTree>
    <p:extLst>
      <p:ext uri="{BB962C8B-B14F-4D97-AF65-F5344CB8AC3E}">
        <p14:creationId xmlns:p14="http://schemas.microsoft.com/office/powerpoint/2010/main" val="356699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4038600" y="9144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3200400" y="2133600"/>
            <a:ext cx="495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4038600" y="1981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4038600" y="990600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3200400" y="2133600"/>
            <a:ext cx="495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3429000" y="815975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4676775" y="844550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5316538" y="860425"/>
            <a:ext cx="0" cy="419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5983288" y="844550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6607175" y="860425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7289800" y="860425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3203575" y="2811463"/>
            <a:ext cx="51022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3276600" y="1446213"/>
            <a:ext cx="510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3175000" y="3465513"/>
            <a:ext cx="510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3175000" y="4103688"/>
            <a:ext cx="510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3146425" y="4756150"/>
            <a:ext cx="510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8332788" y="2667000"/>
            <a:ext cx="446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solidFill>
                  <a:srgbClr val="0000FF"/>
                </a:solidFill>
              </a:rPr>
              <a:t>O</a:t>
            </a:r>
            <a:r>
              <a:rPr lang="en-US" b="1" baseline="30000">
                <a:solidFill>
                  <a:srgbClr val="0000FF"/>
                </a:solidFill>
              </a:rPr>
              <a:t>0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5105400" y="457200"/>
            <a:ext cx="455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solidFill>
                  <a:srgbClr val="0000FF"/>
                </a:solidFill>
              </a:rPr>
              <a:t>O</a:t>
            </a:r>
            <a:r>
              <a:rPr lang="en-US" b="1" baseline="30000">
                <a:solidFill>
                  <a:srgbClr val="0000FF"/>
                </a:solidFill>
              </a:rPr>
              <a:t>o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H="1">
            <a:off x="7972425" y="892175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Text Box 22"/>
          <p:cNvSpPr txBox="1">
            <a:spLocks noChangeArrowheads="1"/>
          </p:cNvSpPr>
          <p:nvPr/>
        </p:nvSpPr>
        <p:spPr bwMode="auto">
          <a:xfrm>
            <a:off x="3619500" y="165735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9238" name="Text Box 23"/>
          <p:cNvSpPr txBox="1">
            <a:spLocks noChangeArrowheads="1"/>
          </p:cNvSpPr>
          <p:nvPr/>
        </p:nvSpPr>
        <p:spPr bwMode="auto">
          <a:xfrm>
            <a:off x="8321675" y="1919288"/>
            <a:ext cx="531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10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9239" name="Text Box 24"/>
          <p:cNvSpPr txBox="1">
            <a:spLocks noChangeArrowheads="1"/>
          </p:cNvSpPr>
          <p:nvPr/>
        </p:nvSpPr>
        <p:spPr bwMode="auto">
          <a:xfrm>
            <a:off x="8305800" y="1219200"/>
            <a:ext cx="522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20</a:t>
            </a:r>
            <a:r>
              <a:rPr lang="en-US" b="1" baseline="30000"/>
              <a:t>0</a:t>
            </a:r>
            <a:endParaRPr lang="en-US" b="1"/>
          </a:p>
        </p:txBody>
      </p:sp>
      <p:sp>
        <p:nvSpPr>
          <p:cNvPr id="9240" name="Text Box 25"/>
          <p:cNvSpPr txBox="1">
            <a:spLocks noChangeArrowheads="1"/>
          </p:cNvSpPr>
          <p:nvPr/>
        </p:nvSpPr>
        <p:spPr bwMode="auto">
          <a:xfrm>
            <a:off x="8229600" y="3276600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10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9241" name="Text Box 26"/>
          <p:cNvSpPr txBox="1">
            <a:spLocks noChangeArrowheads="1"/>
          </p:cNvSpPr>
          <p:nvPr/>
        </p:nvSpPr>
        <p:spPr bwMode="auto">
          <a:xfrm>
            <a:off x="8305800" y="3886200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20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9242" name="Text Box 27"/>
          <p:cNvSpPr txBox="1">
            <a:spLocks noChangeArrowheads="1"/>
          </p:cNvSpPr>
          <p:nvPr/>
        </p:nvSpPr>
        <p:spPr bwMode="auto">
          <a:xfrm>
            <a:off x="8305800" y="4572000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30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9243" name="Text Box 28"/>
          <p:cNvSpPr txBox="1">
            <a:spLocks noChangeArrowheads="1"/>
          </p:cNvSpPr>
          <p:nvPr/>
        </p:nvSpPr>
        <p:spPr bwMode="auto">
          <a:xfrm>
            <a:off x="3108325" y="481013"/>
            <a:ext cx="531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30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9244" name="Text Box 29"/>
          <p:cNvSpPr txBox="1">
            <a:spLocks noChangeArrowheads="1"/>
          </p:cNvSpPr>
          <p:nvPr/>
        </p:nvSpPr>
        <p:spPr bwMode="auto">
          <a:xfrm>
            <a:off x="3794125" y="458788"/>
            <a:ext cx="531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20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9245" name="Text Box 30"/>
          <p:cNvSpPr txBox="1">
            <a:spLocks noChangeArrowheads="1"/>
          </p:cNvSpPr>
          <p:nvPr/>
        </p:nvSpPr>
        <p:spPr bwMode="auto">
          <a:xfrm>
            <a:off x="4632325" y="481013"/>
            <a:ext cx="531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10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9246" name="Text Box 31"/>
          <p:cNvSpPr txBox="1">
            <a:spLocks noChangeArrowheads="1"/>
          </p:cNvSpPr>
          <p:nvPr/>
        </p:nvSpPr>
        <p:spPr bwMode="auto">
          <a:xfrm>
            <a:off x="5707063" y="539750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10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9247" name="Text Box 32"/>
          <p:cNvSpPr txBox="1">
            <a:spLocks noChangeArrowheads="1"/>
          </p:cNvSpPr>
          <p:nvPr/>
        </p:nvSpPr>
        <p:spPr bwMode="auto">
          <a:xfrm>
            <a:off x="6405563" y="520700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20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9248" name="Text Box 33"/>
          <p:cNvSpPr txBox="1">
            <a:spLocks noChangeArrowheads="1"/>
          </p:cNvSpPr>
          <p:nvPr/>
        </p:nvSpPr>
        <p:spPr bwMode="auto">
          <a:xfrm>
            <a:off x="7086600" y="520700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30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9249" name="Text Box 34"/>
          <p:cNvSpPr txBox="1">
            <a:spLocks noChangeArrowheads="1"/>
          </p:cNvSpPr>
          <p:nvPr/>
        </p:nvSpPr>
        <p:spPr bwMode="auto">
          <a:xfrm>
            <a:off x="7772400" y="533400"/>
            <a:ext cx="63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40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9250" name="Rectangle 3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76250" y="36957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rgbClr val="0000FF"/>
                </a:solidFill>
                <a:latin typeface="VNI-Bodon-Poster" pitchFamily="2" charset="0"/>
              </a:rPr>
              <a:t>C</a:t>
            </a:r>
          </a:p>
        </p:txBody>
      </p:sp>
      <p:sp>
        <p:nvSpPr>
          <p:cNvPr id="9251" name="AutoShape 36"/>
          <p:cNvSpPr>
            <a:spLocks/>
          </p:cNvSpPr>
          <p:nvPr/>
        </p:nvSpPr>
        <p:spPr bwMode="auto">
          <a:xfrm>
            <a:off x="914400" y="3889375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33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Text Box 37"/>
          <p:cNvSpPr txBox="1">
            <a:spLocks noChangeArrowheads="1"/>
          </p:cNvSpPr>
          <p:nvPr/>
        </p:nvSpPr>
        <p:spPr bwMode="auto">
          <a:xfrm>
            <a:off x="1033463" y="3651250"/>
            <a:ext cx="833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>
                <a:solidFill>
                  <a:srgbClr val="800000"/>
                </a:solidFill>
              </a:rPr>
              <a:t>20</a:t>
            </a:r>
            <a:r>
              <a:rPr lang="en-US" sz="2400" b="1" baseline="30000" dirty="0">
                <a:solidFill>
                  <a:srgbClr val="800000"/>
                </a:solidFill>
              </a:rPr>
              <a:t>o</a:t>
            </a:r>
            <a:r>
              <a:rPr lang="en-US" sz="2400" b="1" dirty="0">
                <a:solidFill>
                  <a:srgbClr val="800000"/>
                </a:solidFill>
              </a:rPr>
              <a:t>T</a:t>
            </a:r>
          </a:p>
        </p:txBody>
      </p:sp>
      <p:sp>
        <p:nvSpPr>
          <p:cNvPr id="9253" name="Text Box 38"/>
          <p:cNvSpPr txBox="1">
            <a:spLocks noChangeArrowheads="1"/>
          </p:cNvSpPr>
          <p:nvPr/>
        </p:nvSpPr>
        <p:spPr bwMode="auto">
          <a:xfrm>
            <a:off x="1006475" y="4565650"/>
            <a:ext cx="868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>
                <a:solidFill>
                  <a:srgbClr val="800000"/>
                </a:solidFill>
              </a:rPr>
              <a:t>10</a:t>
            </a:r>
            <a:r>
              <a:rPr lang="en-US" sz="2400" b="1" baseline="30000" dirty="0">
                <a:solidFill>
                  <a:srgbClr val="800000"/>
                </a:solidFill>
              </a:rPr>
              <a:t>o</a:t>
            </a:r>
            <a:r>
              <a:rPr lang="en-US" sz="2400" b="1" dirty="0">
                <a:solidFill>
                  <a:srgbClr val="800000"/>
                </a:solidFill>
              </a:rPr>
              <a:t>B</a:t>
            </a:r>
          </a:p>
        </p:txBody>
      </p:sp>
      <p:sp>
        <p:nvSpPr>
          <p:cNvPr id="21543" name="AutoShape 39"/>
          <p:cNvSpPr>
            <a:spLocks noChangeArrowheads="1"/>
          </p:cNvSpPr>
          <p:nvPr/>
        </p:nvSpPr>
        <p:spPr bwMode="auto">
          <a:xfrm>
            <a:off x="7124700" y="1295400"/>
            <a:ext cx="304800" cy="3048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6705600" y="927100"/>
            <a:ext cx="566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VNI-Bodon-Poster" pitchFamily="2" charset="0"/>
              </a:rPr>
              <a:t>A</a:t>
            </a:r>
          </a:p>
        </p:txBody>
      </p:sp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7429500" y="4219575"/>
            <a:ext cx="5445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400" b="1">
                <a:solidFill>
                  <a:srgbClr val="0000FF"/>
                </a:solidFill>
                <a:latin typeface="VNI-Bodon-Poster" pitchFamily="2" charset="0"/>
              </a:rPr>
              <a:t>B</a:t>
            </a:r>
          </a:p>
        </p:txBody>
      </p:sp>
      <p:sp>
        <p:nvSpPr>
          <p:cNvPr id="21547" name="Text Box 43"/>
          <p:cNvSpPr txBox="1">
            <a:spLocks noChangeArrowheads="1"/>
          </p:cNvSpPr>
          <p:nvPr/>
        </p:nvSpPr>
        <p:spPr bwMode="auto">
          <a:xfrm>
            <a:off x="3467100" y="4216400"/>
            <a:ext cx="5445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400" b="1">
                <a:solidFill>
                  <a:srgbClr val="0000FF"/>
                </a:solidFill>
                <a:latin typeface="VNI-Bodon-Poster" pitchFamily="2" charset="0"/>
              </a:rPr>
              <a:t>D</a:t>
            </a:r>
          </a:p>
        </p:txBody>
      </p:sp>
      <p:sp>
        <p:nvSpPr>
          <p:cNvPr id="21549" name="Rectangle 45"/>
          <p:cNvSpPr>
            <a:spLocks noChangeArrowheads="1"/>
          </p:cNvSpPr>
          <p:nvPr/>
        </p:nvSpPr>
        <p:spPr bwMode="auto">
          <a:xfrm>
            <a:off x="438150" y="52959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rgbClr val="0000FF"/>
                </a:solidFill>
                <a:latin typeface="VNI-Bodon-Poster" pitchFamily="2" charset="0"/>
              </a:rPr>
              <a:t>D</a:t>
            </a:r>
          </a:p>
        </p:txBody>
      </p:sp>
      <p:sp>
        <p:nvSpPr>
          <p:cNvPr id="21550" name="AutoShape 46"/>
          <p:cNvSpPr>
            <a:spLocks/>
          </p:cNvSpPr>
          <p:nvPr/>
        </p:nvSpPr>
        <p:spPr bwMode="auto">
          <a:xfrm>
            <a:off x="885825" y="54864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33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Rectangle 47"/>
          <p:cNvSpPr>
            <a:spLocks noChangeArrowheads="1"/>
          </p:cNvSpPr>
          <p:nvPr/>
        </p:nvSpPr>
        <p:spPr bwMode="auto">
          <a:xfrm>
            <a:off x="533400" y="30797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rgbClr val="0000FF"/>
                </a:solidFill>
                <a:latin typeface="VNI-Bodon-Poster" pitchFamily="2" charset="0"/>
              </a:rPr>
              <a:t>A</a:t>
            </a:r>
          </a:p>
        </p:txBody>
      </p:sp>
      <p:sp>
        <p:nvSpPr>
          <p:cNvPr id="21552" name="AutoShape 48"/>
          <p:cNvSpPr>
            <a:spLocks/>
          </p:cNvSpPr>
          <p:nvPr/>
        </p:nvSpPr>
        <p:spPr bwMode="auto">
          <a:xfrm>
            <a:off x="958850" y="536575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33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Rectangle 49"/>
          <p:cNvSpPr>
            <a:spLocks noChangeArrowheads="1"/>
          </p:cNvSpPr>
          <p:nvPr/>
        </p:nvSpPr>
        <p:spPr bwMode="auto">
          <a:xfrm>
            <a:off x="457200" y="1981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rgbClr val="0000FF"/>
                </a:solidFill>
                <a:latin typeface="VNI-Bodon-Poster" pitchFamily="2" charset="0"/>
              </a:rPr>
              <a:t>B</a:t>
            </a:r>
          </a:p>
        </p:txBody>
      </p:sp>
      <p:sp>
        <p:nvSpPr>
          <p:cNvPr id="21554" name="AutoShape 50"/>
          <p:cNvSpPr>
            <a:spLocks/>
          </p:cNvSpPr>
          <p:nvPr/>
        </p:nvSpPr>
        <p:spPr bwMode="auto">
          <a:xfrm>
            <a:off x="915988" y="2163763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33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Text Box 51"/>
          <p:cNvSpPr txBox="1">
            <a:spLocks noChangeArrowheads="1"/>
          </p:cNvSpPr>
          <p:nvPr/>
        </p:nvSpPr>
        <p:spPr bwMode="auto">
          <a:xfrm>
            <a:off x="1104900" y="285750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>
                <a:solidFill>
                  <a:srgbClr val="800000"/>
                </a:solidFill>
              </a:rPr>
              <a:t>30</a:t>
            </a:r>
            <a:r>
              <a:rPr lang="en-US" sz="2400" b="1" baseline="30000">
                <a:solidFill>
                  <a:srgbClr val="800000"/>
                </a:solidFill>
              </a:rPr>
              <a:t>0</a:t>
            </a:r>
            <a:r>
              <a:rPr lang="en-US" sz="2400" b="1">
                <a:solidFill>
                  <a:srgbClr val="800000"/>
                </a:solidFill>
              </a:rPr>
              <a:t>Đ</a:t>
            </a:r>
          </a:p>
        </p:txBody>
      </p:sp>
      <p:sp>
        <p:nvSpPr>
          <p:cNvPr id="21556" name="Text Box 52"/>
          <p:cNvSpPr txBox="1">
            <a:spLocks noChangeArrowheads="1"/>
          </p:cNvSpPr>
          <p:nvPr/>
        </p:nvSpPr>
        <p:spPr bwMode="auto">
          <a:xfrm>
            <a:off x="1123950" y="1143000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>
                <a:solidFill>
                  <a:srgbClr val="800000"/>
                </a:solidFill>
              </a:rPr>
              <a:t>20</a:t>
            </a:r>
            <a:r>
              <a:rPr lang="en-US" sz="2400" b="1" baseline="30000">
                <a:solidFill>
                  <a:srgbClr val="800000"/>
                </a:solidFill>
              </a:rPr>
              <a:t>0</a:t>
            </a:r>
            <a:r>
              <a:rPr lang="en-US" sz="2400" b="1">
                <a:solidFill>
                  <a:srgbClr val="800000"/>
                </a:solidFill>
              </a:rPr>
              <a:t>B</a:t>
            </a:r>
          </a:p>
        </p:txBody>
      </p:sp>
      <p:sp>
        <p:nvSpPr>
          <p:cNvPr id="21557" name="Text Box 53"/>
          <p:cNvSpPr txBox="1">
            <a:spLocks noChangeArrowheads="1"/>
          </p:cNvSpPr>
          <p:nvPr/>
        </p:nvSpPr>
        <p:spPr bwMode="auto">
          <a:xfrm>
            <a:off x="1047750" y="1943100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>
                <a:solidFill>
                  <a:srgbClr val="800000"/>
                </a:solidFill>
              </a:rPr>
              <a:t>40</a:t>
            </a:r>
            <a:r>
              <a:rPr lang="en-US" sz="2400" b="1" baseline="30000">
                <a:solidFill>
                  <a:srgbClr val="800000"/>
                </a:solidFill>
              </a:rPr>
              <a:t>0</a:t>
            </a:r>
            <a:r>
              <a:rPr lang="en-US" sz="2400" b="1">
                <a:solidFill>
                  <a:srgbClr val="800000"/>
                </a:solidFill>
              </a:rPr>
              <a:t>Đ</a:t>
            </a:r>
          </a:p>
        </p:txBody>
      </p:sp>
      <p:sp>
        <p:nvSpPr>
          <p:cNvPr id="21558" name="Text Box 54"/>
          <p:cNvSpPr txBox="1">
            <a:spLocks noChangeArrowheads="1"/>
          </p:cNvSpPr>
          <p:nvPr/>
        </p:nvSpPr>
        <p:spPr bwMode="auto">
          <a:xfrm>
            <a:off x="1044575" y="2859088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>
                <a:solidFill>
                  <a:srgbClr val="800000"/>
                </a:solidFill>
              </a:rPr>
              <a:t>30</a:t>
            </a:r>
            <a:r>
              <a:rPr lang="en-US" sz="2400" b="1" baseline="30000">
                <a:solidFill>
                  <a:srgbClr val="800000"/>
                </a:solidFill>
              </a:rPr>
              <a:t>0</a:t>
            </a:r>
            <a:r>
              <a:rPr lang="en-US" sz="2400" b="1">
                <a:solidFill>
                  <a:srgbClr val="800000"/>
                </a:solidFill>
              </a:rPr>
              <a:t>N</a:t>
            </a:r>
          </a:p>
        </p:txBody>
      </p:sp>
      <p:sp>
        <p:nvSpPr>
          <p:cNvPr id="21559" name="Text Box 55"/>
          <p:cNvSpPr txBox="1">
            <a:spLocks noChangeArrowheads="1"/>
          </p:cNvSpPr>
          <p:nvPr/>
        </p:nvSpPr>
        <p:spPr bwMode="auto">
          <a:xfrm>
            <a:off x="1006475" y="5276850"/>
            <a:ext cx="822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>
                <a:solidFill>
                  <a:srgbClr val="800000"/>
                </a:solidFill>
              </a:rPr>
              <a:t>30</a:t>
            </a:r>
            <a:r>
              <a:rPr lang="en-US" sz="2400" b="1" baseline="30000">
                <a:solidFill>
                  <a:srgbClr val="800000"/>
                </a:solidFill>
              </a:rPr>
              <a:t>0</a:t>
            </a:r>
            <a:r>
              <a:rPr lang="en-US" sz="2400" b="1">
                <a:solidFill>
                  <a:srgbClr val="800000"/>
                </a:solidFill>
              </a:rPr>
              <a:t>T</a:t>
            </a:r>
          </a:p>
        </p:txBody>
      </p:sp>
      <p:sp>
        <p:nvSpPr>
          <p:cNvPr id="21560" name="Text Box 56"/>
          <p:cNvSpPr txBox="1">
            <a:spLocks noChangeArrowheads="1"/>
          </p:cNvSpPr>
          <p:nvPr/>
        </p:nvSpPr>
        <p:spPr bwMode="auto">
          <a:xfrm>
            <a:off x="1006475" y="6192838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>
                <a:solidFill>
                  <a:srgbClr val="800000"/>
                </a:solidFill>
              </a:rPr>
              <a:t>30</a:t>
            </a:r>
            <a:r>
              <a:rPr lang="en-US" sz="2400" b="1" baseline="30000">
                <a:solidFill>
                  <a:srgbClr val="800000"/>
                </a:solidFill>
              </a:rPr>
              <a:t>0</a:t>
            </a:r>
            <a:r>
              <a:rPr lang="en-US" sz="2400" b="1">
                <a:solidFill>
                  <a:srgbClr val="800000"/>
                </a:solidFill>
              </a:rPr>
              <a:t>N</a:t>
            </a:r>
          </a:p>
        </p:txBody>
      </p:sp>
      <p:sp>
        <p:nvSpPr>
          <p:cNvPr id="9270" name="Line 57"/>
          <p:cNvSpPr>
            <a:spLocks noChangeShapeType="1"/>
          </p:cNvSpPr>
          <p:nvPr/>
        </p:nvSpPr>
        <p:spPr bwMode="auto">
          <a:xfrm>
            <a:off x="4038600" y="990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1" name="Line 58"/>
          <p:cNvSpPr>
            <a:spLocks noChangeShapeType="1"/>
          </p:cNvSpPr>
          <p:nvPr/>
        </p:nvSpPr>
        <p:spPr bwMode="auto">
          <a:xfrm>
            <a:off x="40386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2" name="Line 59"/>
          <p:cNvSpPr>
            <a:spLocks noChangeShapeType="1"/>
          </p:cNvSpPr>
          <p:nvPr/>
        </p:nvSpPr>
        <p:spPr bwMode="auto">
          <a:xfrm>
            <a:off x="4038600" y="1524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3" name="Line 60"/>
          <p:cNvSpPr>
            <a:spLocks noChangeShapeType="1"/>
          </p:cNvSpPr>
          <p:nvPr/>
        </p:nvSpPr>
        <p:spPr bwMode="auto">
          <a:xfrm>
            <a:off x="4038600" y="167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4" name="Line 61"/>
          <p:cNvSpPr>
            <a:spLocks noChangeShapeType="1"/>
          </p:cNvSpPr>
          <p:nvPr/>
        </p:nvSpPr>
        <p:spPr bwMode="auto">
          <a:xfrm flipV="1">
            <a:off x="4038600" y="914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5" name="AutoShape 62"/>
          <p:cNvSpPr>
            <a:spLocks/>
          </p:cNvSpPr>
          <p:nvPr/>
        </p:nvSpPr>
        <p:spPr bwMode="auto">
          <a:xfrm rot="-5400000">
            <a:off x="4533900" y="1276350"/>
            <a:ext cx="304800" cy="1219200"/>
          </a:xfrm>
          <a:prstGeom prst="righ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6" name="Text Box 63"/>
          <p:cNvSpPr txBox="1">
            <a:spLocks noChangeArrowheads="1"/>
          </p:cNvSpPr>
          <p:nvPr/>
        </p:nvSpPr>
        <p:spPr bwMode="auto">
          <a:xfrm>
            <a:off x="4438650" y="1433513"/>
            <a:ext cx="522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</a:rPr>
              <a:t>20</a:t>
            </a:r>
            <a:r>
              <a:rPr lang="en-US" b="1" baseline="30000">
                <a:solidFill>
                  <a:schemeClr val="accent2"/>
                </a:solidFill>
              </a:rPr>
              <a:t>0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9277" name="AutoShape 64"/>
          <p:cNvSpPr>
            <a:spLocks/>
          </p:cNvSpPr>
          <p:nvPr/>
        </p:nvSpPr>
        <p:spPr bwMode="auto">
          <a:xfrm rot="-159653">
            <a:off x="4057650" y="217170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" name="Text Box 65"/>
          <p:cNvSpPr txBox="1">
            <a:spLocks noChangeArrowheads="1"/>
          </p:cNvSpPr>
          <p:nvPr/>
        </p:nvSpPr>
        <p:spPr bwMode="auto">
          <a:xfrm>
            <a:off x="4191000" y="2246313"/>
            <a:ext cx="522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</a:rPr>
              <a:t>10</a:t>
            </a:r>
            <a:r>
              <a:rPr lang="en-US" b="1" baseline="30000">
                <a:solidFill>
                  <a:schemeClr val="accent2"/>
                </a:solidFill>
              </a:rPr>
              <a:t>0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9279" name="AutoShape 66"/>
          <p:cNvSpPr>
            <a:spLocks noChangeArrowheads="1"/>
          </p:cNvSpPr>
          <p:nvPr/>
        </p:nvSpPr>
        <p:spPr bwMode="auto">
          <a:xfrm>
            <a:off x="3924300" y="2000250"/>
            <a:ext cx="228600" cy="206375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3" name="AutoShape 69"/>
          <p:cNvSpPr>
            <a:spLocks noChangeArrowheads="1"/>
          </p:cNvSpPr>
          <p:nvPr/>
        </p:nvSpPr>
        <p:spPr bwMode="auto">
          <a:xfrm>
            <a:off x="7829550" y="4572000"/>
            <a:ext cx="304800" cy="3048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74" name="AutoShape 70"/>
          <p:cNvSpPr>
            <a:spLocks noChangeArrowheads="1"/>
          </p:cNvSpPr>
          <p:nvPr/>
        </p:nvSpPr>
        <p:spPr bwMode="auto">
          <a:xfrm>
            <a:off x="3276600" y="4591050"/>
            <a:ext cx="304800" cy="3048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76" name="Line 72"/>
          <p:cNvSpPr>
            <a:spLocks noChangeShapeType="1"/>
          </p:cNvSpPr>
          <p:nvPr/>
        </p:nvSpPr>
        <p:spPr bwMode="auto">
          <a:xfrm>
            <a:off x="5334000" y="1447800"/>
            <a:ext cx="1752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7" name="Line 73"/>
          <p:cNvSpPr>
            <a:spLocks noChangeShapeType="1"/>
          </p:cNvSpPr>
          <p:nvPr/>
        </p:nvSpPr>
        <p:spPr bwMode="auto">
          <a:xfrm flipV="1">
            <a:off x="7277100" y="1600200"/>
            <a:ext cx="0" cy="1219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8" name="Line 74"/>
          <p:cNvSpPr>
            <a:spLocks noChangeShapeType="1"/>
          </p:cNvSpPr>
          <p:nvPr/>
        </p:nvSpPr>
        <p:spPr bwMode="auto">
          <a:xfrm flipV="1">
            <a:off x="5314950" y="4724400"/>
            <a:ext cx="2533650" cy="190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9" name="Line 75"/>
          <p:cNvSpPr>
            <a:spLocks noChangeShapeType="1"/>
          </p:cNvSpPr>
          <p:nvPr/>
        </p:nvSpPr>
        <p:spPr bwMode="auto">
          <a:xfrm>
            <a:off x="7962900" y="2781300"/>
            <a:ext cx="19050" cy="1790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0" name="Line 76"/>
          <p:cNvSpPr>
            <a:spLocks noChangeShapeType="1"/>
          </p:cNvSpPr>
          <p:nvPr/>
        </p:nvSpPr>
        <p:spPr bwMode="auto">
          <a:xfrm>
            <a:off x="3429000" y="2819400"/>
            <a:ext cx="19050" cy="1790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1" name="Line 77"/>
          <p:cNvSpPr>
            <a:spLocks noChangeShapeType="1"/>
          </p:cNvSpPr>
          <p:nvPr/>
        </p:nvSpPr>
        <p:spPr bwMode="auto">
          <a:xfrm flipH="1">
            <a:off x="3505200" y="4743450"/>
            <a:ext cx="1905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336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2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2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2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2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3" grpId="0" animBg="1"/>
      <p:bldP spid="21545" grpId="0"/>
      <p:bldP spid="21546" grpId="0"/>
      <p:bldP spid="21547" grpId="0"/>
      <p:bldP spid="21549" grpId="0"/>
      <p:bldP spid="21550" grpId="0" animBg="1"/>
      <p:bldP spid="21551" grpId="0"/>
      <p:bldP spid="21552" grpId="0" animBg="1"/>
      <p:bldP spid="21553" grpId="0"/>
      <p:bldP spid="21554" grpId="0" animBg="1"/>
      <p:bldP spid="21555" grpId="0"/>
      <p:bldP spid="21556" grpId="0"/>
      <p:bldP spid="21557" grpId="0"/>
      <p:bldP spid="21558" grpId="0"/>
      <p:bldP spid="21559" grpId="0"/>
      <p:bldP spid="21560" grpId="0"/>
      <p:bldP spid="21573" grpId="0" animBg="1"/>
      <p:bldP spid="21574" grpId="0" animBg="1"/>
      <p:bldP spid="21576" grpId="0" animBg="1"/>
      <p:bldP spid="21577" grpId="0" animBg="1"/>
      <p:bldP spid="21578" grpId="0" animBg="1"/>
      <p:bldP spid="21579" grpId="0" animBg="1"/>
      <p:bldP spid="21580" grpId="0" animBg="1"/>
      <p:bldP spid="215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762000"/>
            <a:ext cx="6934200" cy="10668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400" b="1" dirty="0" err="1" smtClean="0">
                <a:solidFill>
                  <a:srgbClr val="0066FF"/>
                </a:solidFill>
                <a:latin typeface=".VnTime" pitchFamily="34" charset="0"/>
              </a:rPr>
              <a:t>Mét</a:t>
            </a: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66FF"/>
                </a:solidFill>
                <a:latin typeface=".VnTime" pitchFamily="34" charset="0"/>
              </a:rPr>
              <a:t>häc</a:t>
            </a: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66FF"/>
                </a:solidFill>
                <a:latin typeface=".VnTime" pitchFamily="34" charset="0"/>
              </a:rPr>
              <a:t>sinh</a:t>
            </a: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66FF"/>
                </a:solidFill>
                <a:latin typeface=".VnTime" pitchFamily="34" charset="0"/>
              </a:rPr>
              <a:t>viÕt</a:t>
            </a: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 to¹ ®é ®</a:t>
            </a:r>
            <a:r>
              <a:rPr lang="en-US" sz="2400" b="1" dirty="0" err="1" smtClean="0">
                <a:solidFill>
                  <a:srgbClr val="0066FF"/>
                </a:solidFill>
                <a:latin typeface=".VnTime" pitchFamily="34" charset="0"/>
              </a:rPr>
              <a:t>Þa</a:t>
            </a: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66FF"/>
                </a:solidFill>
                <a:latin typeface=".VnTime" pitchFamily="34" charset="0"/>
              </a:rPr>
              <a:t>lý</a:t>
            </a: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: §</a:t>
            </a:r>
            <a:r>
              <a:rPr lang="en-US" sz="2400" b="1" dirty="0" err="1" smtClean="0">
                <a:solidFill>
                  <a:srgbClr val="0066FF"/>
                </a:solidFill>
                <a:latin typeface=".VnTime" pitchFamily="34" charset="0"/>
              </a:rPr>
              <a:t>iÓm</a:t>
            </a: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66FF"/>
                </a:solidFill>
                <a:latin typeface=".VnTime" pitchFamily="34" charset="0"/>
              </a:rPr>
              <a:t>A,B</a:t>
            </a: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  </a:t>
            </a:r>
            <a:r>
              <a:rPr lang="en-US" sz="2400" b="1" dirty="0" err="1" smtClean="0">
                <a:solidFill>
                  <a:srgbClr val="0066FF"/>
                </a:solidFill>
                <a:latin typeface=".VnTime" pitchFamily="34" charset="0"/>
              </a:rPr>
              <a:t>nh</a:t>
            </a: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­ </a:t>
            </a:r>
            <a:r>
              <a:rPr lang="en-US" sz="2400" b="1" dirty="0" err="1" smtClean="0">
                <a:solidFill>
                  <a:srgbClr val="0066FF"/>
                </a:solidFill>
                <a:latin typeface=".VnTime" pitchFamily="34" charset="0"/>
              </a:rPr>
              <a:t>sau</a:t>
            </a: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, ®</a:t>
            </a:r>
            <a:r>
              <a:rPr lang="en-US" sz="2400" b="1" dirty="0" err="1" smtClean="0">
                <a:solidFill>
                  <a:srgbClr val="0066FF"/>
                </a:solidFill>
                <a:latin typeface=".VnTime" pitchFamily="34" charset="0"/>
              </a:rPr>
              <a:t>óng</a:t>
            </a: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 hay </a:t>
            </a:r>
            <a:r>
              <a:rPr lang="en-US" sz="2400" b="1" dirty="0" err="1" smtClean="0">
                <a:solidFill>
                  <a:srgbClr val="0066FF"/>
                </a:solidFill>
                <a:latin typeface=".VnTime" pitchFamily="34" charset="0"/>
              </a:rPr>
              <a:t>sai</a:t>
            </a: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 ? V× </a:t>
            </a:r>
            <a:r>
              <a:rPr lang="en-US" sz="2400" b="1" dirty="0" err="1" smtClean="0">
                <a:solidFill>
                  <a:srgbClr val="0066FF"/>
                </a:solidFill>
                <a:latin typeface=".VnTime" pitchFamily="34" charset="0"/>
              </a:rPr>
              <a:t>sao</a:t>
            </a: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 ?</a:t>
            </a:r>
            <a:b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</a:b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  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429000" y="25908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476625" y="2176463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Sai</a:t>
            </a:r>
            <a:r>
              <a:rPr lang="en-US" sz="2400" b="1" dirty="0">
                <a:solidFill>
                  <a:srgbClr val="FF0000"/>
                </a:solidFill>
              </a:rPr>
              <a:t> v× </a:t>
            </a:r>
            <a:r>
              <a:rPr lang="en-US" sz="2400" b="1" dirty="0" err="1">
                <a:solidFill>
                  <a:srgbClr val="FF0000"/>
                </a:solidFill>
              </a:rPr>
              <a:t>thiÕu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vÜ</a:t>
            </a:r>
            <a:r>
              <a:rPr lang="en-US" sz="2400" b="1" dirty="0">
                <a:solidFill>
                  <a:srgbClr val="FF0000"/>
                </a:solidFill>
              </a:rPr>
              <a:t> ®é.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3505200" y="2971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5105400" y="35052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1219200" y="5334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4572000" y="19050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533400" y="3692525"/>
            <a:ext cx="26670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         25</a:t>
            </a:r>
            <a:r>
              <a:rPr lang="en-US" sz="2800" baseline="30000"/>
              <a:t>0 </a:t>
            </a:r>
            <a:r>
              <a:rPr lang="en-US" sz="2800"/>
              <a:t>N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/>
              <a:t>         20</a:t>
            </a:r>
            <a:r>
              <a:rPr lang="en-US" sz="2800" baseline="30000"/>
              <a:t>0</a:t>
            </a:r>
            <a:r>
              <a:rPr lang="en-US" sz="2800"/>
              <a:t> §</a:t>
            </a:r>
          </a:p>
          <a:p>
            <a:pPr eaLnBrk="1" hangingPunct="1">
              <a:spcBef>
                <a:spcPct val="50000"/>
              </a:spcBef>
            </a:pPr>
            <a:endParaRPr lang="en-US" sz="3200" baseline="30000"/>
          </a:p>
        </p:txBody>
      </p:sp>
      <p:sp>
        <p:nvSpPr>
          <p:cNvPr id="102414" name="AutoShape 14"/>
          <p:cNvSpPr>
            <a:spLocks/>
          </p:cNvSpPr>
          <p:nvPr/>
        </p:nvSpPr>
        <p:spPr bwMode="auto">
          <a:xfrm>
            <a:off x="990600" y="38862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381000" y="4191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381000" y="1981200"/>
            <a:ext cx="36576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         15</a:t>
            </a:r>
            <a:r>
              <a:rPr lang="en-US" sz="2800" baseline="30000" dirty="0"/>
              <a:t>0 </a:t>
            </a:r>
            <a:r>
              <a:rPr lang="en-US" sz="2800" dirty="0"/>
              <a:t>T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/>
              <a:t>         </a:t>
            </a:r>
          </a:p>
          <a:p>
            <a:pPr eaLnBrk="1" hangingPunct="1">
              <a:spcBef>
                <a:spcPct val="50000"/>
              </a:spcBef>
            </a:pPr>
            <a:endParaRPr lang="en-US" sz="3200" baseline="30000" dirty="0"/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457200" y="2286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2418" name="AutoShape 18"/>
          <p:cNvSpPr>
            <a:spLocks/>
          </p:cNvSpPr>
          <p:nvPr/>
        </p:nvSpPr>
        <p:spPr bwMode="auto">
          <a:xfrm>
            <a:off x="914400" y="21336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9"/>
          <p:cNvSpPr txBox="1">
            <a:spLocks noChangeArrowheads="1"/>
          </p:cNvSpPr>
          <p:nvPr/>
        </p:nvSpPr>
        <p:spPr bwMode="auto">
          <a:xfrm>
            <a:off x="3048000" y="2362200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02421" name="Text Box 21"/>
          <p:cNvSpPr txBox="1">
            <a:spLocks noChangeArrowheads="1"/>
          </p:cNvSpPr>
          <p:nvPr/>
        </p:nvSpPr>
        <p:spPr bwMode="auto">
          <a:xfrm>
            <a:off x="3505200" y="41148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Sai</a:t>
            </a:r>
            <a:r>
              <a:rPr lang="en-US" sz="2400" b="1" dirty="0">
                <a:solidFill>
                  <a:srgbClr val="FF0000"/>
                </a:solidFill>
              </a:rPr>
              <a:t> v× </a:t>
            </a:r>
            <a:r>
              <a:rPr lang="en-US" sz="2400" b="1" dirty="0" err="1">
                <a:solidFill>
                  <a:srgbClr val="FF0000"/>
                </a:solidFill>
              </a:rPr>
              <a:t>vÜ</a:t>
            </a:r>
            <a:r>
              <a:rPr lang="en-US" sz="2400" b="1" dirty="0">
                <a:solidFill>
                  <a:srgbClr val="FF0000"/>
                </a:solidFill>
              </a:rPr>
              <a:t> ®é </a:t>
            </a:r>
            <a:r>
              <a:rPr lang="en-US" sz="2400" b="1" dirty="0" err="1">
                <a:solidFill>
                  <a:srgbClr val="FF0000"/>
                </a:solidFill>
              </a:rPr>
              <a:t>viÕt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trªn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2422" name="Line 22"/>
          <p:cNvSpPr>
            <a:spLocks noChangeShapeType="1"/>
          </p:cNvSpPr>
          <p:nvPr/>
        </p:nvSpPr>
        <p:spPr bwMode="auto">
          <a:xfrm>
            <a:off x="2438400" y="24384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3" name="Line 23"/>
          <p:cNvSpPr>
            <a:spLocks noChangeShapeType="1"/>
          </p:cNvSpPr>
          <p:nvPr/>
        </p:nvSpPr>
        <p:spPr bwMode="auto">
          <a:xfrm>
            <a:off x="2514600" y="43434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5" name="Text Box 25"/>
          <p:cNvSpPr txBox="1">
            <a:spLocks noChangeArrowheads="1"/>
          </p:cNvSpPr>
          <p:nvPr/>
        </p:nvSpPr>
        <p:spPr bwMode="auto">
          <a:xfrm>
            <a:off x="6248400" y="3733800"/>
            <a:ext cx="26670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         20</a:t>
            </a:r>
            <a:r>
              <a:rPr lang="en-US" sz="2800" baseline="30000" dirty="0"/>
              <a:t>0 </a:t>
            </a:r>
            <a:r>
              <a:rPr lang="en-US" sz="2800" dirty="0"/>
              <a:t>Đ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/>
              <a:t>         25</a:t>
            </a:r>
            <a:r>
              <a:rPr lang="en-US" sz="2800" baseline="30000" dirty="0"/>
              <a:t>0</a:t>
            </a:r>
            <a:r>
              <a:rPr lang="en-US" sz="2800" dirty="0"/>
              <a:t> N</a:t>
            </a:r>
          </a:p>
          <a:p>
            <a:pPr eaLnBrk="1" hangingPunct="1">
              <a:spcBef>
                <a:spcPct val="50000"/>
              </a:spcBef>
            </a:pPr>
            <a:endParaRPr lang="en-US" sz="3200" baseline="30000" dirty="0"/>
          </a:p>
        </p:txBody>
      </p:sp>
      <p:sp>
        <p:nvSpPr>
          <p:cNvPr id="14356" name="AutoShape 26"/>
          <p:cNvSpPr>
            <a:spLocks/>
          </p:cNvSpPr>
          <p:nvPr/>
        </p:nvSpPr>
        <p:spPr bwMode="auto">
          <a:xfrm>
            <a:off x="6858000" y="39624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Text Box 27"/>
          <p:cNvSpPr txBox="1">
            <a:spLocks noChangeArrowheads="1"/>
          </p:cNvSpPr>
          <p:nvPr/>
        </p:nvSpPr>
        <p:spPr bwMode="auto">
          <a:xfrm>
            <a:off x="6400800" y="41148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546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5" grpId="0"/>
      <p:bldP spid="102413" grpId="0"/>
      <p:bldP spid="102414" grpId="0" animBg="1"/>
      <p:bldP spid="102415" grpId="0"/>
      <p:bldP spid="102416" grpId="0"/>
      <p:bldP spid="102417" grpId="0"/>
      <p:bldP spid="102418" grpId="0" animBg="1"/>
      <p:bldP spid="102421" grpId="0"/>
      <p:bldP spid="102422" grpId="0" animBg="1"/>
      <p:bldP spid="102423" grpId="0" animBg="1"/>
      <p:bldP spid="102425" grpId="0"/>
      <p:bldP spid="14356" grpId="0" animBg="1"/>
      <p:bldP spid="143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52400"/>
            <a:ext cx="5410200" cy="685800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5181600" y="152400"/>
            <a:ext cx="39624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.VnTime" pitchFamily="34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.VnTime" pitchFamily="34" charset="0"/>
              </a:rPr>
            </a:br>
            <a:r>
              <a:rPr lang="en-US" sz="2400" b="1" dirty="0" err="1" smtClean="0">
                <a:solidFill>
                  <a:srgbClr val="FF0000"/>
                </a:solidFill>
                <a:latin typeface=".VnTime" pitchFamily="34" charset="0"/>
              </a:rPr>
              <a:t>C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</a:t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.VnTime" pitchFamily="34" charset="0"/>
              </a:rPr>
              <a:t>130</a:t>
            </a:r>
            <a:r>
              <a:rPr lang="en-US" sz="2400" b="1" baseline="30000" dirty="0" smtClean="0">
                <a:latin typeface=".VnTime" pitchFamily="34" charset="0"/>
              </a:rPr>
              <a:t>0</a:t>
            </a:r>
            <a:r>
              <a:rPr lang="en-US" sz="2400" b="1" dirty="0" smtClean="0">
                <a:latin typeface=".VnTime" pitchFamily="34" charset="0"/>
              </a:rPr>
              <a:t> Đ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.VnTime" pitchFamily="34" charset="0"/>
              </a:rPr>
              <a:t>15</a:t>
            </a:r>
            <a:r>
              <a:rPr lang="en-US" sz="2400" b="1" baseline="30000" dirty="0" smtClean="0">
                <a:latin typeface=".VnTime" pitchFamily="34" charset="0"/>
              </a:rPr>
              <a:t>0</a:t>
            </a:r>
            <a:r>
              <a:rPr lang="en-US" sz="2400" b="1" dirty="0" smtClean="0">
                <a:latin typeface=".VnTime" pitchFamily="34" charset="0"/>
              </a:rPr>
              <a:t> B</a:t>
            </a:r>
            <a:r>
              <a:rPr lang="en-US" sz="2400" b="1" dirty="0" smtClean="0">
                <a:solidFill>
                  <a:srgbClr val="FF0000"/>
                </a:solidFill>
                <a:latin typeface=".VnTime" pitchFamily="34" charset="0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dirty="0" smtClean="0">
                <a:solidFill>
                  <a:srgbClr val="FF0000"/>
                </a:solidFill>
                <a:latin typeface=".VnTime" pitchFamily="34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.VnTime" pitchFamily="34" charset="0"/>
              </a:rPr>
            </a:br>
            <a:endParaRPr lang="en-US" sz="2400" b="1" dirty="0" smtClean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3581400" y="2133600"/>
            <a:ext cx="504825" cy="381000"/>
          </a:xfrm>
          <a:prstGeom prst="star5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5562600" y="2743200"/>
            <a:ext cx="32004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/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/>
              <a:t>140</a:t>
            </a:r>
            <a:r>
              <a:rPr lang="en-US" sz="2400" b="1" baseline="30000" dirty="0" smtClean="0"/>
              <a:t>0</a:t>
            </a:r>
            <a:r>
              <a:rPr lang="en-US" sz="2400" b="1" dirty="0" smtClean="0"/>
              <a:t>Đ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10</a:t>
            </a:r>
            <a:r>
              <a:rPr lang="en-US" sz="2400" b="1" baseline="30000" dirty="0" smtClean="0"/>
              <a:t>0</a:t>
            </a:r>
            <a:r>
              <a:rPr lang="en-US" sz="2400" b="1" dirty="0" smtClean="0"/>
              <a:t> B </a:t>
            </a:r>
            <a:r>
              <a:rPr lang="en-US" sz="2400" b="1" dirty="0" err="1" smtClean="0">
                <a:solidFill>
                  <a:srgbClr val="FF0000"/>
                </a:solidFill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</a:rPr>
              <a:t>tàu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4419600" y="2781300"/>
            <a:ext cx="428625" cy="381000"/>
          </a:xfrm>
          <a:prstGeom prst="star5">
            <a:avLst/>
          </a:prstGeom>
          <a:solidFill>
            <a:srgbClr val="6600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1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>
              <a:buFontTx/>
              <a:buChar char="-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a,b,c,d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áº¿t quáº£ hÃ¬nh áº£nh cho hÃ¬nh áº£nh trung th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Káº¿t quáº£ hÃ¬nh áº£nh cho hÃ¬nh áº£nh trung th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Káº¿t quáº£ hÃ¬nh áº£nh cho hÃ¬nh áº£nh trung th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7" descr="Earth-16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5240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7" descr="Earth-16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62200" y="0"/>
            <a:ext cx="480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latin typeface="Times New Roman" pitchFamily="18" charset="0"/>
              </a:rPr>
              <a:t>ĐỊA</a:t>
            </a:r>
            <a:r>
              <a:rPr lang="en-US" sz="60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latin typeface="Times New Roman" pitchFamily="18" charset="0"/>
              </a:rPr>
              <a:t>LÝ</a:t>
            </a:r>
            <a:r>
              <a:rPr lang="en-US" sz="6000" b="1" dirty="0">
                <a:solidFill>
                  <a:srgbClr val="FF0066"/>
                </a:solidFill>
                <a:latin typeface="Times New Roman" pitchFamily="18" charset="0"/>
              </a:rPr>
              <a:t> 6</a:t>
            </a:r>
            <a:endParaRPr lang="en-US" sz="6000" dirty="0">
              <a:solidFill>
                <a:srgbClr val="FF0066"/>
              </a:solidFill>
              <a:latin typeface=".Vn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2362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4: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PHƯƠNG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HƯỚNG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BẢN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ĐỒ.KINH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VĨ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TỌA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ĐỊA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LÝ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2)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0"/>
            <a:ext cx="8991600" cy="137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533400"/>
            <a:ext cx="8686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066800"/>
            <a:ext cx="8416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ở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82880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19600" y="1905000"/>
            <a:ext cx="4045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285750" indent="-285750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434340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kumimoji="0" lang="en-US" sz="2400" i="0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Kinh</a:t>
            </a: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khoảng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kinh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tuyến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gốc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kumimoji="0" lang="en-US" sz="2400" i="0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Vĩ</a:t>
            </a: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khoảng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vĩ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tuyến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gốc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1000" y="39624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kinh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tuyến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vĩ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tuyến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7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0"/>
            <a:ext cx="8686800" cy="685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85800" y="1143000"/>
            <a:ext cx="784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- </a:t>
            </a:r>
            <a:r>
              <a:rPr lang="en-US" sz="2800" b="1" dirty="0" err="1">
                <a:solidFill>
                  <a:srgbClr val="0000CC"/>
                </a:solidFill>
              </a:rPr>
              <a:t>Tỉ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lệ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bản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đồ</a:t>
            </a:r>
            <a:r>
              <a:rPr lang="en-US" sz="2800" b="1" dirty="0">
                <a:solidFill>
                  <a:srgbClr val="0000CC"/>
                </a:solidFill>
              </a:rPr>
              <a:t> : </a:t>
            </a:r>
            <a:r>
              <a:rPr lang="en-US" sz="2800" b="1" dirty="0" err="1">
                <a:solidFill>
                  <a:srgbClr val="0000CC"/>
                </a:solidFill>
              </a:rPr>
              <a:t>là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tỉ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số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giữa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khoảng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cách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trên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bản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đồ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với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khoảng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cách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ngoài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thực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địa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09600" y="2057400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- Ý </a:t>
            </a:r>
            <a:r>
              <a:rPr lang="en-US" sz="2800" b="1" dirty="0" err="1">
                <a:solidFill>
                  <a:srgbClr val="0000CC"/>
                </a:solidFill>
              </a:rPr>
              <a:t>nghĩa</a:t>
            </a:r>
            <a:r>
              <a:rPr lang="en-US" sz="2800" b="1" dirty="0">
                <a:solidFill>
                  <a:srgbClr val="0000CC"/>
                </a:solidFill>
              </a:rPr>
              <a:t> : Cho </a:t>
            </a:r>
            <a:r>
              <a:rPr lang="en-US" sz="2800" b="1" dirty="0" err="1">
                <a:solidFill>
                  <a:srgbClr val="0000CC"/>
                </a:solidFill>
              </a:rPr>
              <a:t>biết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kích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thước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trên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bản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đồ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thu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nhỏ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bao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nhiêu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lần</a:t>
            </a:r>
            <a:r>
              <a:rPr lang="en-US" sz="2800" b="1" dirty="0">
                <a:solidFill>
                  <a:srgbClr val="0000CC"/>
                </a:solidFill>
              </a:rPr>
              <a:t> so </a:t>
            </a:r>
            <a:r>
              <a:rPr lang="en-US" sz="2800" b="1" dirty="0" err="1">
                <a:solidFill>
                  <a:srgbClr val="0000CC"/>
                </a:solidFill>
              </a:rPr>
              <a:t>với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kích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thước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ngoài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thực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địa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85800" y="3962400"/>
            <a:ext cx="5791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>
                <a:solidFill>
                  <a:srgbClr val="0000CC"/>
                </a:solidFill>
              </a:rPr>
              <a:t>2 </a:t>
            </a:r>
            <a:r>
              <a:rPr lang="en-US" sz="2800" b="1" dirty="0" err="1">
                <a:solidFill>
                  <a:srgbClr val="0000CC"/>
                </a:solidFill>
              </a:rPr>
              <a:t>dạng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tỉ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lệ</a:t>
            </a:r>
            <a:r>
              <a:rPr lang="en-US" sz="2800" b="1" dirty="0">
                <a:solidFill>
                  <a:srgbClr val="0000CC"/>
                </a:solidFill>
              </a:rPr>
              <a:t> : + </a:t>
            </a:r>
            <a:r>
              <a:rPr lang="en-US" sz="2800" b="1" dirty="0" err="1">
                <a:solidFill>
                  <a:srgbClr val="0000CC"/>
                </a:solidFill>
              </a:rPr>
              <a:t>Tỉ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lệ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thước</a:t>
            </a:r>
            <a:endParaRPr lang="en-US" sz="2800" b="1" dirty="0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                             </a:t>
            </a:r>
            <a:r>
              <a:rPr lang="en-US" sz="2800" b="1" dirty="0" smtClean="0">
                <a:solidFill>
                  <a:srgbClr val="0000CC"/>
                </a:solidFill>
              </a:rPr>
              <a:t>  + </a:t>
            </a:r>
            <a:r>
              <a:rPr lang="en-US" sz="2800" b="1" dirty="0" err="1">
                <a:solidFill>
                  <a:srgbClr val="0000CC"/>
                </a:solidFill>
              </a:rPr>
              <a:t>Tỉ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lệ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số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33400" y="5029200"/>
            <a:ext cx="958390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dirty="0" err="1" smtClean="0">
                <a:solidFill>
                  <a:srgbClr val="0000CC"/>
                </a:solidFill>
              </a:rPr>
              <a:t>Tỉ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lệ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bản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đồ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càng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lớn</a:t>
            </a:r>
            <a:r>
              <a:rPr lang="en-US" sz="2800" b="1" dirty="0">
                <a:solidFill>
                  <a:srgbClr val="0000CC"/>
                </a:solidFill>
              </a:rPr>
              <a:t>  </a:t>
            </a:r>
            <a:r>
              <a:rPr lang="en-US" sz="2800" b="1" dirty="0" err="1">
                <a:solidFill>
                  <a:srgbClr val="0000CC"/>
                </a:solidFill>
              </a:rPr>
              <a:t>thì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mức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độ</a:t>
            </a:r>
            <a:r>
              <a:rPr lang="en-US" sz="2800" b="1" dirty="0">
                <a:solidFill>
                  <a:srgbClr val="0000CC"/>
                </a:solidFill>
              </a:rPr>
              <a:t> chi </a:t>
            </a:r>
            <a:r>
              <a:rPr lang="en-US" sz="2800" b="1" dirty="0" err="1">
                <a:solidFill>
                  <a:srgbClr val="0000CC"/>
                </a:solidFill>
              </a:rPr>
              <a:t>tiết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của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bản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đồ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endParaRPr lang="en-US" sz="2800" b="1" dirty="0" smtClean="0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CC"/>
                </a:solidFill>
              </a:rPr>
              <a:t>càng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cao</a:t>
            </a:r>
            <a:r>
              <a:rPr lang="en-US" sz="28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533400"/>
            <a:ext cx="8686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Tỉ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Ý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nghĩa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tỉ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7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762000"/>
            <a:ext cx="6934200" cy="10668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400" b="1" dirty="0" err="1" smtClean="0">
                <a:solidFill>
                  <a:srgbClr val="0066FF"/>
                </a:solidFill>
                <a:latin typeface=".VnTime" pitchFamily="34" charset="0"/>
              </a:rPr>
              <a:t>Mét</a:t>
            </a: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66FF"/>
                </a:solidFill>
                <a:latin typeface=".VnTime" pitchFamily="34" charset="0"/>
              </a:rPr>
              <a:t>häc</a:t>
            </a: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66FF"/>
                </a:solidFill>
                <a:latin typeface=".VnTime" pitchFamily="34" charset="0"/>
              </a:rPr>
              <a:t>sinh</a:t>
            </a: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66FF"/>
                </a:solidFill>
                <a:latin typeface=".VnTime" pitchFamily="34" charset="0"/>
              </a:rPr>
              <a:t>viÕt</a:t>
            </a: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 to¹ ®é ®</a:t>
            </a:r>
            <a:r>
              <a:rPr lang="en-US" sz="2400" b="1" dirty="0" err="1" smtClean="0">
                <a:solidFill>
                  <a:srgbClr val="0066FF"/>
                </a:solidFill>
                <a:latin typeface=".VnTime" pitchFamily="34" charset="0"/>
              </a:rPr>
              <a:t>Þa</a:t>
            </a: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66FF"/>
                </a:solidFill>
                <a:latin typeface=".VnTime" pitchFamily="34" charset="0"/>
              </a:rPr>
              <a:t>lý</a:t>
            </a: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: §</a:t>
            </a:r>
            <a:r>
              <a:rPr lang="en-US" sz="2400" b="1" dirty="0" err="1" smtClean="0">
                <a:solidFill>
                  <a:srgbClr val="0066FF"/>
                </a:solidFill>
                <a:latin typeface=".VnTime" pitchFamily="34" charset="0"/>
              </a:rPr>
              <a:t>iÓm</a:t>
            </a: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66FF"/>
                </a:solidFill>
                <a:latin typeface=".VnTime" pitchFamily="34" charset="0"/>
              </a:rPr>
              <a:t>A,B</a:t>
            </a: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  </a:t>
            </a:r>
            <a:r>
              <a:rPr lang="en-US" sz="2400" b="1" dirty="0" err="1" smtClean="0">
                <a:solidFill>
                  <a:srgbClr val="0066FF"/>
                </a:solidFill>
                <a:latin typeface=".VnTime" pitchFamily="34" charset="0"/>
              </a:rPr>
              <a:t>nh</a:t>
            </a: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­ </a:t>
            </a:r>
            <a:r>
              <a:rPr lang="en-US" sz="2400" b="1" dirty="0" err="1" smtClean="0">
                <a:solidFill>
                  <a:srgbClr val="0066FF"/>
                </a:solidFill>
                <a:latin typeface=".VnTime" pitchFamily="34" charset="0"/>
              </a:rPr>
              <a:t>sau</a:t>
            </a: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, ®</a:t>
            </a:r>
            <a:r>
              <a:rPr lang="en-US" sz="2400" b="1" dirty="0" err="1" smtClean="0">
                <a:solidFill>
                  <a:srgbClr val="0066FF"/>
                </a:solidFill>
                <a:latin typeface=".VnTime" pitchFamily="34" charset="0"/>
              </a:rPr>
              <a:t>óng</a:t>
            </a: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 hay </a:t>
            </a:r>
            <a:r>
              <a:rPr lang="en-US" sz="2400" b="1" dirty="0" err="1" smtClean="0">
                <a:solidFill>
                  <a:srgbClr val="0066FF"/>
                </a:solidFill>
                <a:latin typeface=".VnTime" pitchFamily="34" charset="0"/>
              </a:rPr>
              <a:t>sai</a:t>
            </a: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 ? V× </a:t>
            </a:r>
            <a:r>
              <a:rPr lang="en-US" sz="2400" b="1" dirty="0" err="1" smtClean="0">
                <a:solidFill>
                  <a:srgbClr val="0066FF"/>
                </a:solidFill>
                <a:latin typeface=".VnTime" pitchFamily="34" charset="0"/>
              </a:rPr>
              <a:t>sao</a:t>
            </a: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 ?</a:t>
            </a:r>
            <a:b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</a:br>
            <a:r>
              <a:rPr lang="en-US" sz="2400" b="1" dirty="0" smtClean="0">
                <a:solidFill>
                  <a:srgbClr val="0066FF"/>
                </a:solidFill>
                <a:latin typeface=".VnTime" pitchFamily="34" charset="0"/>
              </a:rPr>
              <a:t>  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429000" y="25908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476625" y="2176463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Sai</a:t>
            </a:r>
            <a:r>
              <a:rPr lang="en-US" sz="2400" b="1" dirty="0">
                <a:solidFill>
                  <a:srgbClr val="FF0000"/>
                </a:solidFill>
              </a:rPr>
              <a:t> v× </a:t>
            </a:r>
            <a:r>
              <a:rPr lang="en-US" sz="2400" b="1" dirty="0" err="1">
                <a:solidFill>
                  <a:srgbClr val="FF0000"/>
                </a:solidFill>
              </a:rPr>
              <a:t>thiÕu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vÜ</a:t>
            </a:r>
            <a:r>
              <a:rPr lang="en-US" sz="2400" b="1" dirty="0">
                <a:solidFill>
                  <a:srgbClr val="FF0000"/>
                </a:solidFill>
              </a:rPr>
              <a:t> ®é.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3505200" y="2971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5105400" y="35052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1219200" y="5334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4572000" y="19050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533400" y="3692525"/>
            <a:ext cx="26670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         25</a:t>
            </a:r>
            <a:r>
              <a:rPr lang="en-US" sz="2800" baseline="30000"/>
              <a:t>0 </a:t>
            </a:r>
            <a:r>
              <a:rPr lang="en-US" sz="2800"/>
              <a:t>N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/>
              <a:t>         20</a:t>
            </a:r>
            <a:r>
              <a:rPr lang="en-US" sz="2800" baseline="30000"/>
              <a:t>0</a:t>
            </a:r>
            <a:r>
              <a:rPr lang="en-US" sz="2800"/>
              <a:t> §</a:t>
            </a:r>
          </a:p>
          <a:p>
            <a:pPr eaLnBrk="1" hangingPunct="1">
              <a:spcBef>
                <a:spcPct val="50000"/>
              </a:spcBef>
            </a:pPr>
            <a:endParaRPr lang="en-US" sz="3200" baseline="30000"/>
          </a:p>
        </p:txBody>
      </p:sp>
      <p:sp>
        <p:nvSpPr>
          <p:cNvPr id="102414" name="AutoShape 14"/>
          <p:cNvSpPr>
            <a:spLocks/>
          </p:cNvSpPr>
          <p:nvPr/>
        </p:nvSpPr>
        <p:spPr bwMode="auto">
          <a:xfrm>
            <a:off x="990600" y="38862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381000" y="4191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381000" y="1981200"/>
            <a:ext cx="36576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         15</a:t>
            </a:r>
            <a:r>
              <a:rPr lang="en-US" sz="2800" baseline="30000" dirty="0"/>
              <a:t>0 </a:t>
            </a:r>
            <a:r>
              <a:rPr lang="en-US" sz="2800" dirty="0"/>
              <a:t>T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/>
              <a:t>         </a:t>
            </a:r>
          </a:p>
          <a:p>
            <a:pPr eaLnBrk="1" hangingPunct="1">
              <a:spcBef>
                <a:spcPct val="50000"/>
              </a:spcBef>
            </a:pPr>
            <a:endParaRPr lang="en-US" sz="3200" baseline="30000" dirty="0"/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457200" y="2286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2418" name="AutoShape 18"/>
          <p:cNvSpPr>
            <a:spLocks/>
          </p:cNvSpPr>
          <p:nvPr/>
        </p:nvSpPr>
        <p:spPr bwMode="auto">
          <a:xfrm>
            <a:off x="914400" y="21336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9"/>
          <p:cNvSpPr txBox="1">
            <a:spLocks noChangeArrowheads="1"/>
          </p:cNvSpPr>
          <p:nvPr/>
        </p:nvSpPr>
        <p:spPr bwMode="auto">
          <a:xfrm>
            <a:off x="3048000" y="2362200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02421" name="Text Box 21"/>
          <p:cNvSpPr txBox="1">
            <a:spLocks noChangeArrowheads="1"/>
          </p:cNvSpPr>
          <p:nvPr/>
        </p:nvSpPr>
        <p:spPr bwMode="auto">
          <a:xfrm>
            <a:off x="3505200" y="41148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Sai</a:t>
            </a:r>
            <a:r>
              <a:rPr lang="en-US" sz="2400" b="1" dirty="0">
                <a:solidFill>
                  <a:srgbClr val="FF0000"/>
                </a:solidFill>
              </a:rPr>
              <a:t> v× </a:t>
            </a:r>
            <a:r>
              <a:rPr lang="en-US" sz="2400" b="1" dirty="0" err="1">
                <a:solidFill>
                  <a:srgbClr val="FF0000"/>
                </a:solidFill>
              </a:rPr>
              <a:t>vÜ</a:t>
            </a:r>
            <a:r>
              <a:rPr lang="en-US" sz="2400" b="1" dirty="0">
                <a:solidFill>
                  <a:srgbClr val="FF0000"/>
                </a:solidFill>
              </a:rPr>
              <a:t> ®é </a:t>
            </a:r>
            <a:r>
              <a:rPr lang="en-US" sz="2400" b="1" dirty="0" err="1">
                <a:solidFill>
                  <a:srgbClr val="FF0000"/>
                </a:solidFill>
              </a:rPr>
              <a:t>viÕt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trªn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2422" name="Line 22"/>
          <p:cNvSpPr>
            <a:spLocks noChangeShapeType="1"/>
          </p:cNvSpPr>
          <p:nvPr/>
        </p:nvSpPr>
        <p:spPr bwMode="auto">
          <a:xfrm>
            <a:off x="2438400" y="24384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3" name="Line 23"/>
          <p:cNvSpPr>
            <a:spLocks noChangeShapeType="1"/>
          </p:cNvSpPr>
          <p:nvPr/>
        </p:nvSpPr>
        <p:spPr bwMode="auto">
          <a:xfrm>
            <a:off x="2514600" y="43434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5" name="Text Box 25"/>
          <p:cNvSpPr txBox="1">
            <a:spLocks noChangeArrowheads="1"/>
          </p:cNvSpPr>
          <p:nvPr/>
        </p:nvSpPr>
        <p:spPr bwMode="auto">
          <a:xfrm>
            <a:off x="6248400" y="3733800"/>
            <a:ext cx="26670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         20</a:t>
            </a:r>
            <a:r>
              <a:rPr lang="en-US" sz="2800" baseline="30000" dirty="0"/>
              <a:t>0 </a:t>
            </a:r>
            <a:r>
              <a:rPr lang="en-US" sz="2800" dirty="0"/>
              <a:t>Đ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/>
              <a:t>         25</a:t>
            </a:r>
            <a:r>
              <a:rPr lang="en-US" sz="2800" baseline="30000" dirty="0"/>
              <a:t>0</a:t>
            </a:r>
            <a:r>
              <a:rPr lang="en-US" sz="2800" dirty="0"/>
              <a:t> N</a:t>
            </a:r>
          </a:p>
          <a:p>
            <a:pPr eaLnBrk="1" hangingPunct="1">
              <a:spcBef>
                <a:spcPct val="50000"/>
              </a:spcBef>
            </a:pPr>
            <a:endParaRPr lang="en-US" sz="3200" baseline="30000" dirty="0"/>
          </a:p>
        </p:txBody>
      </p:sp>
      <p:sp>
        <p:nvSpPr>
          <p:cNvPr id="14356" name="AutoShape 26"/>
          <p:cNvSpPr>
            <a:spLocks/>
          </p:cNvSpPr>
          <p:nvPr/>
        </p:nvSpPr>
        <p:spPr bwMode="auto">
          <a:xfrm>
            <a:off x="6858000" y="39624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Text Box 27"/>
          <p:cNvSpPr txBox="1">
            <a:spLocks noChangeArrowheads="1"/>
          </p:cNvSpPr>
          <p:nvPr/>
        </p:nvSpPr>
        <p:spPr bwMode="auto">
          <a:xfrm>
            <a:off x="6400800" y="41148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546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0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5" grpId="0"/>
      <p:bldP spid="102413" grpId="0"/>
      <p:bldP spid="102414" grpId="0" animBg="1"/>
      <p:bldP spid="102415" grpId="0"/>
      <p:bldP spid="102416" grpId="0"/>
      <p:bldP spid="102417" grpId="0"/>
      <p:bldP spid="102418" grpId="0" animBg="1"/>
      <p:bldP spid="102421" grpId="0"/>
      <p:bldP spid="102422" grpId="0" animBg="1"/>
      <p:bldP spid="102423" grpId="0" animBg="1"/>
      <p:bldP spid="102425" grpId="0"/>
      <p:bldP spid="14356" grpId="0" animBg="1"/>
      <p:bldP spid="143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52400"/>
            <a:ext cx="5410200" cy="685800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5181600" y="152400"/>
            <a:ext cx="39624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.VnTime" pitchFamily="34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.VnTime" pitchFamily="34" charset="0"/>
              </a:rPr>
            </a:br>
            <a:r>
              <a:rPr lang="en-US" sz="2400" b="1" dirty="0" err="1" smtClean="0">
                <a:solidFill>
                  <a:srgbClr val="FF0000"/>
                </a:solidFill>
                <a:latin typeface=".VnTime" pitchFamily="34" charset="0"/>
              </a:rPr>
              <a:t>C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</a:t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.VnTime" pitchFamily="34" charset="0"/>
              </a:rPr>
              <a:t>110</a:t>
            </a:r>
            <a:r>
              <a:rPr lang="en-US" sz="2400" b="1" baseline="30000" dirty="0" smtClean="0">
                <a:latin typeface=".VnTime" pitchFamily="34" charset="0"/>
              </a:rPr>
              <a:t>0</a:t>
            </a:r>
            <a:r>
              <a:rPr lang="en-US" sz="2400" b="1" dirty="0" smtClean="0">
                <a:latin typeface=".VnTime" pitchFamily="34" charset="0"/>
              </a:rPr>
              <a:t> Đ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.VnTime" pitchFamily="34" charset="0"/>
              </a:rPr>
              <a:t>15</a:t>
            </a:r>
            <a:r>
              <a:rPr lang="en-US" sz="2400" b="1" baseline="30000" dirty="0" smtClean="0">
                <a:latin typeface=".VnTime" pitchFamily="34" charset="0"/>
              </a:rPr>
              <a:t>0</a:t>
            </a:r>
            <a:r>
              <a:rPr lang="en-US" sz="2400" b="1" dirty="0" smtClean="0">
                <a:latin typeface=".VnTime" pitchFamily="34" charset="0"/>
              </a:rPr>
              <a:t> B</a:t>
            </a:r>
            <a:r>
              <a:rPr lang="en-US" sz="2400" b="1" dirty="0" smtClean="0">
                <a:solidFill>
                  <a:srgbClr val="FF0000"/>
                </a:solidFill>
                <a:latin typeface=".VnTime" pitchFamily="34" charset="0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dirty="0" smtClean="0">
                <a:solidFill>
                  <a:srgbClr val="FF0000"/>
                </a:solidFill>
                <a:latin typeface=".VnTime" pitchFamily="34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.VnTime" pitchFamily="34" charset="0"/>
              </a:rPr>
            </a:br>
            <a:endParaRPr lang="en-US" sz="2400" b="1" dirty="0" smtClean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1676400" y="2057400"/>
            <a:ext cx="504825" cy="381000"/>
          </a:xfrm>
          <a:prstGeom prst="star5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5562600" y="2743200"/>
            <a:ext cx="32004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/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TiTaNic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/>
              <a:t>120</a:t>
            </a:r>
            <a:r>
              <a:rPr lang="en-US" sz="2400" b="1" baseline="30000" dirty="0" smtClean="0"/>
              <a:t>0</a:t>
            </a:r>
            <a:r>
              <a:rPr lang="en-US" sz="2400" b="1" dirty="0" smtClean="0"/>
              <a:t>Đ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10</a:t>
            </a:r>
            <a:r>
              <a:rPr lang="en-US" sz="2400" b="1" baseline="30000" dirty="0" smtClean="0"/>
              <a:t>0</a:t>
            </a:r>
            <a:r>
              <a:rPr lang="en-US" sz="2400" b="1" dirty="0" smtClean="0"/>
              <a:t> N </a:t>
            </a:r>
            <a:r>
              <a:rPr lang="en-US" sz="2400" b="1" dirty="0" err="1" smtClean="0">
                <a:solidFill>
                  <a:srgbClr val="FF0000"/>
                </a:solidFill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</a:rPr>
              <a:t>tàu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2667000" y="5943600"/>
            <a:ext cx="428625" cy="381000"/>
          </a:xfrm>
          <a:prstGeom prst="star5">
            <a:avLst/>
          </a:prstGeom>
          <a:solidFill>
            <a:srgbClr val="6600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1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0" y="2971800"/>
            <a:ext cx="25717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Viêng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473994" y="353695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Verdana" pitchFamily="34" charset="0"/>
            </a:endParaRPr>
          </a:p>
          <a:p>
            <a:pPr eaLnBrk="1" hangingPunct="1"/>
            <a:endParaRPr lang="en-US">
              <a:latin typeface="Verdana" pitchFamily="34" charset="0"/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0" y="4267200"/>
            <a:ext cx="241458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Gia–các–ta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0" y="5486400"/>
            <a:ext cx="2819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 –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la:</a:t>
            </a: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381000" y="3810000"/>
            <a:ext cx="16450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+mn-lt"/>
              </a:rPr>
              <a:t>Tây</a:t>
            </a:r>
            <a:r>
              <a:rPr lang="en-US" sz="3200" b="1" dirty="0">
                <a:solidFill>
                  <a:srgbClr val="0000FF"/>
                </a:solidFill>
                <a:latin typeface="+mn-lt"/>
              </a:rPr>
              <a:t> Nam</a:t>
            </a: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609600" y="5029200"/>
            <a:ext cx="125610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latin typeface="+mj-lt"/>
              </a:rPr>
              <a:t>Nam</a:t>
            </a:r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381000" y="6273225"/>
            <a:ext cx="19816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+mn-lt"/>
              </a:rPr>
              <a:t>Đông</a:t>
            </a:r>
            <a:r>
              <a:rPr lang="en-US" sz="3200" b="1" dirty="0">
                <a:solidFill>
                  <a:srgbClr val="0000FF"/>
                </a:solidFill>
                <a:latin typeface="+mn-lt"/>
              </a:rPr>
              <a:t> Nam</a:t>
            </a:r>
          </a:p>
        </p:txBody>
      </p:sp>
      <p:pic>
        <p:nvPicPr>
          <p:cNvPr id="29705" name="Picture 15" descr="DSCN1157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1787" y="114300"/>
            <a:ext cx="6073379" cy="68199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sp>
        <p:nvSpPr>
          <p:cNvPr id="126992" name="Rectangle 16"/>
          <p:cNvSpPr>
            <a:spLocks noChangeArrowheads="1"/>
          </p:cNvSpPr>
          <p:nvPr/>
        </p:nvSpPr>
        <p:spPr bwMode="auto">
          <a:xfrm>
            <a:off x="0" y="0"/>
            <a:ext cx="2743200" cy="533400"/>
          </a:xfrm>
          <a:prstGeom prst="rect">
            <a:avLst/>
          </a:prstGeom>
          <a:solidFill>
            <a:schemeClr val="bg1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3.Bài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7" name="Oval 19"/>
          <p:cNvSpPr>
            <a:spLocks noChangeArrowheads="1"/>
          </p:cNvSpPr>
          <p:nvPr/>
        </p:nvSpPr>
        <p:spPr bwMode="auto">
          <a:xfrm>
            <a:off x="4356497" y="2527300"/>
            <a:ext cx="17145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29708" name="Oval 20"/>
          <p:cNvSpPr>
            <a:spLocks noChangeArrowheads="1"/>
          </p:cNvSpPr>
          <p:nvPr/>
        </p:nvSpPr>
        <p:spPr bwMode="auto">
          <a:xfrm>
            <a:off x="4657725" y="4248150"/>
            <a:ext cx="17145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29709" name="Oval 21"/>
          <p:cNvSpPr>
            <a:spLocks noChangeArrowheads="1"/>
          </p:cNvSpPr>
          <p:nvPr/>
        </p:nvSpPr>
        <p:spPr bwMode="auto">
          <a:xfrm>
            <a:off x="6559154" y="2413000"/>
            <a:ext cx="17145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29710" name="Oval 22"/>
          <p:cNvSpPr>
            <a:spLocks noChangeArrowheads="1"/>
          </p:cNvSpPr>
          <p:nvPr/>
        </p:nvSpPr>
        <p:spPr bwMode="auto">
          <a:xfrm>
            <a:off x="4939904" y="1303338"/>
            <a:ext cx="17145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29711" name="Oval 23"/>
          <p:cNvSpPr>
            <a:spLocks noChangeArrowheads="1"/>
          </p:cNvSpPr>
          <p:nvPr/>
        </p:nvSpPr>
        <p:spPr bwMode="auto">
          <a:xfrm>
            <a:off x="4599385" y="1789113"/>
            <a:ext cx="17145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29712" name="Oval 24"/>
          <p:cNvSpPr>
            <a:spLocks noChangeArrowheads="1"/>
          </p:cNvSpPr>
          <p:nvPr/>
        </p:nvSpPr>
        <p:spPr bwMode="auto">
          <a:xfrm>
            <a:off x="5010150" y="5934075"/>
            <a:ext cx="17145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127001" name="Line 25"/>
          <p:cNvSpPr>
            <a:spLocks noChangeShapeType="1"/>
          </p:cNvSpPr>
          <p:nvPr/>
        </p:nvSpPr>
        <p:spPr bwMode="auto">
          <a:xfrm flipH="1">
            <a:off x="4680347" y="1404938"/>
            <a:ext cx="371475" cy="557212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7002" name="Line 26"/>
          <p:cNvSpPr>
            <a:spLocks noChangeShapeType="1"/>
          </p:cNvSpPr>
          <p:nvPr/>
        </p:nvSpPr>
        <p:spPr bwMode="auto">
          <a:xfrm>
            <a:off x="5056585" y="1390650"/>
            <a:ext cx="63103" cy="470535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7003" name="Line 27"/>
          <p:cNvSpPr>
            <a:spLocks noChangeShapeType="1"/>
          </p:cNvSpPr>
          <p:nvPr/>
        </p:nvSpPr>
        <p:spPr bwMode="auto">
          <a:xfrm>
            <a:off x="5047060" y="1390650"/>
            <a:ext cx="1658540" cy="11684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Rectangle 17"/>
          <p:cNvSpPr>
            <a:spLocks noChangeArrowheads="1"/>
          </p:cNvSpPr>
          <p:nvPr/>
        </p:nvSpPr>
        <p:spPr bwMode="auto">
          <a:xfrm>
            <a:off x="4786313" y="800100"/>
            <a:ext cx="85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Times New Roman" pitchFamily="18" charset="0"/>
                <a:cs typeface="Times New Roman" pitchFamily="18" charset="0"/>
              </a:rPr>
              <a:t>Hà Nội</a:t>
            </a:r>
          </a:p>
        </p:txBody>
      </p:sp>
      <p:sp>
        <p:nvSpPr>
          <p:cNvPr id="29717" name="Rectangle 18"/>
          <p:cNvSpPr>
            <a:spLocks noChangeArrowheads="1"/>
          </p:cNvSpPr>
          <p:nvPr/>
        </p:nvSpPr>
        <p:spPr bwMode="auto">
          <a:xfrm>
            <a:off x="4120754" y="1366838"/>
            <a:ext cx="85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VNI-Bodon-Poster" pitchFamily="2" charset="0"/>
              </a:rPr>
              <a:t>Viêng chăn</a:t>
            </a:r>
          </a:p>
        </p:txBody>
      </p:sp>
      <p:sp>
        <p:nvSpPr>
          <p:cNvPr id="29718" name="Rectangle 31"/>
          <p:cNvSpPr>
            <a:spLocks noChangeArrowheads="1"/>
          </p:cNvSpPr>
          <p:nvPr/>
        </p:nvSpPr>
        <p:spPr bwMode="auto">
          <a:xfrm>
            <a:off x="3729038" y="2589213"/>
            <a:ext cx="85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Băng cốc</a:t>
            </a:r>
          </a:p>
        </p:txBody>
      </p:sp>
      <p:sp>
        <p:nvSpPr>
          <p:cNvPr id="29719" name="Rectangle 32"/>
          <p:cNvSpPr>
            <a:spLocks noChangeArrowheads="1"/>
          </p:cNvSpPr>
          <p:nvPr/>
        </p:nvSpPr>
        <p:spPr bwMode="auto">
          <a:xfrm>
            <a:off x="6215063" y="1962150"/>
            <a:ext cx="125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VNI-Bodon-Poster" pitchFamily="2" charset="0"/>
              </a:rPr>
              <a:t>Ma – ni - la</a:t>
            </a:r>
          </a:p>
        </p:txBody>
      </p:sp>
      <p:sp>
        <p:nvSpPr>
          <p:cNvPr id="29720" name="Rectangle 33"/>
          <p:cNvSpPr>
            <a:spLocks noChangeArrowheads="1"/>
          </p:cNvSpPr>
          <p:nvPr/>
        </p:nvSpPr>
        <p:spPr bwMode="auto">
          <a:xfrm>
            <a:off x="3714750" y="4348163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VNI-Bodon-Poster" pitchFamily="2" charset="0"/>
              </a:rPr>
              <a:t>Cua – la Lăm - pua</a:t>
            </a:r>
          </a:p>
        </p:txBody>
      </p:sp>
      <p:sp>
        <p:nvSpPr>
          <p:cNvPr id="29721" name="Rectangle 34"/>
          <p:cNvSpPr>
            <a:spLocks noChangeArrowheads="1"/>
          </p:cNvSpPr>
          <p:nvPr/>
        </p:nvSpPr>
        <p:spPr bwMode="auto">
          <a:xfrm>
            <a:off x="4629150" y="6096000"/>
            <a:ext cx="120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VNI-Bodon-Poster" pitchFamily="2" charset="0"/>
              </a:rPr>
              <a:t>Gia – các - ta</a:t>
            </a: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0" y="12192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anchor="ctr"/>
          <a:lstStyle/>
          <a:p>
            <a:pPr algn="just"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H.17,Tr 16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2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10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80" grpId="0"/>
      <p:bldP spid="126981" grpId="0"/>
      <p:bldP spid="126985" grpId="0"/>
      <p:bldP spid="126986" grpId="0"/>
      <p:bldP spid="126987" grpId="0"/>
      <p:bldP spid="126992" grpId="0" animBg="1"/>
      <p:bldP spid="127001" grpId="0" animBg="1"/>
      <p:bldP spid="127002" grpId="0" animBg="1"/>
      <p:bldP spid="127003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1473994" y="353695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Verdana" pitchFamily="34" charset="0"/>
            </a:endParaRPr>
          </a:p>
          <a:p>
            <a:pPr eaLnBrk="1" hangingPunct="1"/>
            <a:endParaRPr lang="en-US">
              <a:latin typeface="Verdana" pitchFamily="34" charset="0"/>
            </a:endParaRP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0" y="4495800"/>
            <a:ext cx="289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6. Ma –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– la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169069" y="152400"/>
            <a:ext cx="26515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4. Cua – la Lăm - pua đến Băng Cốc :</a:t>
            </a: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157163" y="1885950"/>
            <a:ext cx="26860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endParaRPr lang="en-US" sz="16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5. Cua – la Lăm - pua đến Ma – ni – la :</a:t>
            </a:r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685800" y="1524000"/>
            <a:ext cx="788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+mj-lt"/>
              </a:rPr>
              <a:t>Bắc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533400" y="3581400"/>
            <a:ext cx="17796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+mn-lt"/>
              </a:rPr>
              <a:t>Đông</a:t>
            </a:r>
            <a:r>
              <a:rPr lang="en-US" sz="32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+mn-lt"/>
              </a:rPr>
              <a:t>Bắc</a:t>
            </a:r>
            <a:endParaRPr lang="en-US" sz="32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6990" name="Text Box 14"/>
          <p:cNvSpPr txBox="1">
            <a:spLocks noChangeArrowheads="1"/>
          </p:cNvSpPr>
          <p:nvPr/>
        </p:nvSpPr>
        <p:spPr bwMode="auto">
          <a:xfrm>
            <a:off x="990600" y="5715000"/>
            <a:ext cx="7457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+mj-lt"/>
              </a:rPr>
              <a:t>Tây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31753" name="Picture 15" descr="DSCN1157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0362" y="0"/>
            <a:ext cx="6101954" cy="6934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sp>
        <p:nvSpPr>
          <p:cNvPr id="31754" name="Rectangle 17"/>
          <p:cNvSpPr>
            <a:spLocks noChangeArrowheads="1"/>
          </p:cNvSpPr>
          <p:nvPr/>
        </p:nvSpPr>
        <p:spPr bwMode="auto">
          <a:xfrm>
            <a:off x="4786313" y="800100"/>
            <a:ext cx="85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Times New Roman" pitchFamily="18" charset="0"/>
                <a:cs typeface="Times New Roman" pitchFamily="18" charset="0"/>
              </a:rPr>
              <a:t>Hà Nội</a:t>
            </a:r>
          </a:p>
        </p:txBody>
      </p:sp>
      <p:sp>
        <p:nvSpPr>
          <p:cNvPr id="31755" name="Rectangle 18"/>
          <p:cNvSpPr>
            <a:spLocks noChangeArrowheads="1"/>
          </p:cNvSpPr>
          <p:nvPr/>
        </p:nvSpPr>
        <p:spPr bwMode="auto">
          <a:xfrm>
            <a:off x="4238625" y="1341438"/>
            <a:ext cx="85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VNI-Bodon-Poster" pitchFamily="2" charset="0"/>
              </a:rPr>
              <a:t>Viêng chăn</a:t>
            </a:r>
          </a:p>
        </p:txBody>
      </p:sp>
      <p:sp>
        <p:nvSpPr>
          <p:cNvPr id="31756" name="Oval 19"/>
          <p:cNvSpPr>
            <a:spLocks noChangeArrowheads="1"/>
          </p:cNvSpPr>
          <p:nvPr/>
        </p:nvSpPr>
        <p:spPr bwMode="auto">
          <a:xfrm>
            <a:off x="4400550" y="2473325"/>
            <a:ext cx="17145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31757" name="Oval 20"/>
          <p:cNvSpPr>
            <a:spLocks noChangeArrowheads="1"/>
          </p:cNvSpPr>
          <p:nvPr/>
        </p:nvSpPr>
        <p:spPr bwMode="auto">
          <a:xfrm>
            <a:off x="4514850" y="4229100"/>
            <a:ext cx="17145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31758" name="Oval 21"/>
          <p:cNvSpPr>
            <a:spLocks noChangeArrowheads="1"/>
          </p:cNvSpPr>
          <p:nvPr/>
        </p:nvSpPr>
        <p:spPr bwMode="auto">
          <a:xfrm>
            <a:off x="6611541" y="2305050"/>
            <a:ext cx="17145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31759" name="Oval 22"/>
          <p:cNvSpPr>
            <a:spLocks noChangeArrowheads="1"/>
          </p:cNvSpPr>
          <p:nvPr/>
        </p:nvSpPr>
        <p:spPr bwMode="auto">
          <a:xfrm>
            <a:off x="4961335" y="1169988"/>
            <a:ext cx="17145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31760" name="Oval 23"/>
          <p:cNvSpPr>
            <a:spLocks noChangeArrowheads="1"/>
          </p:cNvSpPr>
          <p:nvPr/>
        </p:nvSpPr>
        <p:spPr bwMode="auto">
          <a:xfrm>
            <a:off x="4632722" y="1681163"/>
            <a:ext cx="17145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31761" name="Oval 24"/>
          <p:cNvSpPr>
            <a:spLocks noChangeArrowheads="1"/>
          </p:cNvSpPr>
          <p:nvPr/>
        </p:nvSpPr>
        <p:spPr bwMode="auto">
          <a:xfrm>
            <a:off x="5043488" y="5915025"/>
            <a:ext cx="17145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127004" name="Line 28"/>
          <p:cNvSpPr>
            <a:spLocks noChangeShapeType="1"/>
          </p:cNvSpPr>
          <p:nvPr/>
        </p:nvSpPr>
        <p:spPr bwMode="auto">
          <a:xfrm flipH="1" flipV="1">
            <a:off x="4530329" y="2514600"/>
            <a:ext cx="57150" cy="18288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7005" name="Line 29"/>
          <p:cNvSpPr>
            <a:spLocks noChangeShapeType="1"/>
          </p:cNvSpPr>
          <p:nvPr/>
        </p:nvSpPr>
        <p:spPr bwMode="auto">
          <a:xfrm flipV="1">
            <a:off x="4667250" y="2457450"/>
            <a:ext cx="2008585" cy="18669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7006" name="Line 30"/>
          <p:cNvSpPr>
            <a:spLocks noChangeShapeType="1"/>
          </p:cNvSpPr>
          <p:nvPr/>
        </p:nvSpPr>
        <p:spPr bwMode="auto">
          <a:xfrm flipH="1">
            <a:off x="4507706" y="2419350"/>
            <a:ext cx="2168129" cy="1524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65" name="Rectangle 31"/>
          <p:cNvSpPr>
            <a:spLocks noChangeArrowheads="1"/>
          </p:cNvSpPr>
          <p:nvPr/>
        </p:nvSpPr>
        <p:spPr bwMode="auto">
          <a:xfrm>
            <a:off x="4486275" y="2457450"/>
            <a:ext cx="85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VNI-Bodon-Poster" pitchFamily="2" charset="0"/>
              </a:rPr>
              <a:t>Baêng Coác</a:t>
            </a:r>
          </a:p>
        </p:txBody>
      </p:sp>
      <p:sp>
        <p:nvSpPr>
          <p:cNvPr id="31766" name="Rectangle 32"/>
          <p:cNvSpPr>
            <a:spLocks noChangeArrowheads="1"/>
          </p:cNvSpPr>
          <p:nvPr/>
        </p:nvSpPr>
        <p:spPr bwMode="auto">
          <a:xfrm>
            <a:off x="6215063" y="1962150"/>
            <a:ext cx="125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VNI-Bodon-Poster" pitchFamily="2" charset="0"/>
              </a:rPr>
              <a:t>Ma – ni - la</a:t>
            </a:r>
          </a:p>
        </p:txBody>
      </p:sp>
      <p:sp>
        <p:nvSpPr>
          <p:cNvPr id="31767" name="Rectangle 33"/>
          <p:cNvSpPr>
            <a:spLocks noChangeArrowheads="1"/>
          </p:cNvSpPr>
          <p:nvPr/>
        </p:nvSpPr>
        <p:spPr bwMode="auto">
          <a:xfrm>
            <a:off x="3714750" y="4348163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VNI-Bodon-Poster" pitchFamily="2" charset="0"/>
              </a:rPr>
              <a:t>Cua – la Lăm - pua</a:t>
            </a:r>
          </a:p>
        </p:txBody>
      </p:sp>
      <p:sp>
        <p:nvSpPr>
          <p:cNvPr id="31768" name="Rectangle 34"/>
          <p:cNvSpPr>
            <a:spLocks noChangeArrowheads="1"/>
          </p:cNvSpPr>
          <p:nvPr/>
        </p:nvSpPr>
        <p:spPr bwMode="auto">
          <a:xfrm>
            <a:off x="4629150" y="6096000"/>
            <a:ext cx="120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VNI-Bodon-Poster" pitchFamily="2" charset="0"/>
              </a:rPr>
              <a:t>Gia – các - ta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27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127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/>
      <p:bldP spid="126983" grpId="0"/>
      <p:bldP spid="126984" grpId="0"/>
      <p:bldP spid="126988" grpId="0"/>
      <p:bldP spid="126989" grpId="0"/>
      <p:bldP spid="126990" grpId="0"/>
      <p:bldP spid="127004" grpId="0" animBg="1"/>
      <p:bldP spid="127005" grpId="0" animBg="1"/>
      <p:bldP spid="12700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SCN1157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-3175"/>
            <a:ext cx="6858000" cy="68580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sp>
        <p:nvSpPr>
          <p:cNvPr id="129027" name="Oval 3"/>
          <p:cNvSpPr>
            <a:spLocks noChangeArrowheads="1"/>
          </p:cNvSpPr>
          <p:nvPr/>
        </p:nvSpPr>
        <p:spPr bwMode="auto">
          <a:xfrm>
            <a:off x="6400800" y="3138488"/>
            <a:ext cx="1143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129028" name="Oval 4"/>
          <p:cNvSpPr>
            <a:spLocks noChangeArrowheads="1"/>
          </p:cNvSpPr>
          <p:nvPr/>
        </p:nvSpPr>
        <p:spPr bwMode="auto">
          <a:xfrm>
            <a:off x="4000500" y="3124200"/>
            <a:ext cx="1143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129029" name="Oval 5"/>
          <p:cNvSpPr>
            <a:spLocks noChangeArrowheads="1"/>
          </p:cNvSpPr>
          <p:nvPr/>
        </p:nvSpPr>
        <p:spPr bwMode="auto">
          <a:xfrm>
            <a:off x="5200650" y="6450013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129030" name="Oval 6"/>
          <p:cNvSpPr>
            <a:spLocks noChangeArrowheads="1"/>
          </p:cNvSpPr>
          <p:nvPr/>
        </p:nvSpPr>
        <p:spPr bwMode="auto">
          <a:xfrm>
            <a:off x="6400800" y="4800600"/>
            <a:ext cx="1143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129031" name="Oval 7"/>
          <p:cNvSpPr>
            <a:spLocks noChangeArrowheads="1"/>
          </p:cNvSpPr>
          <p:nvPr/>
        </p:nvSpPr>
        <p:spPr bwMode="auto">
          <a:xfrm>
            <a:off x="7536656" y="4675188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1237060" y="5813425"/>
            <a:ext cx="6629400" cy="9540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</a:rPr>
              <a:t>b. </a:t>
            </a:r>
            <a:r>
              <a:rPr lang="en-US" sz="2800" b="1" dirty="0" err="1">
                <a:latin typeface="+mn-lt"/>
              </a:rPr>
              <a:t>Hãy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xác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định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tọa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độ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địa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lí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của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các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điểm</a:t>
            </a:r>
            <a:r>
              <a:rPr lang="en-US" sz="2800" b="1" dirty="0">
                <a:latin typeface="+mn-lt"/>
              </a:rPr>
              <a:t> A,B,C </a:t>
            </a:r>
            <a:r>
              <a:rPr lang="en-US" sz="2800" b="1" dirty="0" err="1">
                <a:latin typeface="+mn-lt"/>
              </a:rPr>
              <a:t>có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trên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hình</a:t>
            </a:r>
            <a:r>
              <a:rPr lang="en-US" sz="2200" b="1" dirty="0">
                <a:latin typeface="+mn-lt"/>
              </a:rPr>
              <a:t>.</a:t>
            </a: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6703219" y="2590801"/>
            <a:ext cx="112633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130</a:t>
            </a:r>
            <a:r>
              <a:rPr lang="en-US" sz="2800" b="1" baseline="30000" dirty="0">
                <a:solidFill>
                  <a:srgbClr val="FF0000"/>
                </a:solidFill>
                <a:latin typeface="+mj-lt"/>
              </a:rPr>
              <a:t>0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Đ</a:t>
            </a:r>
          </a:p>
        </p:txBody>
      </p:sp>
      <p:sp>
        <p:nvSpPr>
          <p:cNvPr id="129034" name="AutoShape 10"/>
          <p:cNvSpPr>
            <a:spLocks/>
          </p:cNvSpPr>
          <p:nvPr/>
        </p:nvSpPr>
        <p:spPr bwMode="auto">
          <a:xfrm>
            <a:off x="6650831" y="2803525"/>
            <a:ext cx="114300" cy="914400"/>
          </a:xfrm>
          <a:prstGeom prst="leftBrace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129035" name="AutoShape 11"/>
          <p:cNvSpPr>
            <a:spLocks/>
          </p:cNvSpPr>
          <p:nvPr/>
        </p:nvSpPr>
        <p:spPr bwMode="auto">
          <a:xfrm>
            <a:off x="4229100" y="2590800"/>
            <a:ext cx="114300" cy="914400"/>
          </a:xfrm>
          <a:prstGeom prst="leftBrace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129036" name="AutoShape 12"/>
          <p:cNvSpPr>
            <a:spLocks/>
          </p:cNvSpPr>
          <p:nvPr/>
        </p:nvSpPr>
        <p:spPr bwMode="auto">
          <a:xfrm>
            <a:off x="6615113" y="4343400"/>
            <a:ext cx="114300" cy="914400"/>
          </a:xfrm>
          <a:prstGeom prst="leftBrace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1143000" y="0"/>
            <a:ext cx="5943600" cy="954107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bản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H.12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tọa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địa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lí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sau</a:t>
            </a:r>
            <a:r>
              <a:rPr lang="en-US" sz="2000" b="1" dirty="0">
                <a:solidFill>
                  <a:srgbClr val="0000FF"/>
                </a:solidFill>
                <a:latin typeface="VNI-Bodon-Poster" pitchFamily="2" charset="0"/>
              </a:rPr>
              <a:t>::</a:t>
            </a:r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6703219" y="3489326"/>
            <a:ext cx="8405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10</a:t>
            </a:r>
            <a:r>
              <a:rPr lang="en-US" sz="2800" b="1" baseline="30000" dirty="0">
                <a:solidFill>
                  <a:srgbClr val="FF0000"/>
                </a:solidFill>
                <a:latin typeface="+mj-lt"/>
              </a:rPr>
              <a:t>0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4286250" y="2381251"/>
            <a:ext cx="120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110</a:t>
            </a:r>
            <a:r>
              <a:rPr lang="en-US" sz="2800" b="1" baseline="30000" dirty="0">
                <a:solidFill>
                  <a:srgbClr val="FF0000"/>
                </a:solidFill>
                <a:latin typeface="+mj-lt"/>
              </a:rPr>
              <a:t>0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Đ</a:t>
            </a:r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4302919" y="3314701"/>
            <a:ext cx="8405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10</a:t>
            </a:r>
            <a:r>
              <a:rPr lang="en-US" sz="2800" b="1" baseline="30000" dirty="0">
                <a:solidFill>
                  <a:srgbClr val="FF0000"/>
                </a:solidFill>
                <a:latin typeface="+mj-lt"/>
              </a:rPr>
              <a:t>0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6703219" y="4152901"/>
            <a:ext cx="129778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</a:rPr>
              <a:t>130</a:t>
            </a:r>
            <a:r>
              <a:rPr lang="en-US" sz="2800" b="1" baseline="30000" dirty="0">
                <a:solidFill>
                  <a:srgbClr val="FF0000"/>
                </a:solidFill>
                <a:latin typeface="+mn-lt"/>
              </a:rPr>
              <a:t>0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Đ</a:t>
            </a:r>
          </a:p>
        </p:txBody>
      </p:sp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6703219" y="5051426"/>
            <a:ext cx="84058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</a:rPr>
              <a:t>0</a:t>
            </a:r>
            <a:r>
              <a:rPr lang="en-US" sz="2800" b="1" baseline="30000" dirty="0">
                <a:solidFill>
                  <a:srgbClr val="FF0000"/>
                </a:solidFill>
                <a:latin typeface="+mn-lt"/>
              </a:rPr>
              <a:t>0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9043" name="Rectangle 19"/>
          <p:cNvSpPr>
            <a:spLocks noChangeArrowheads="1"/>
          </p:cNvSpPr>
          <p:nvPr/>
        </p:nvSpPr>
        <p:spPr bwMode="auto">
          <a:xfrm>
            <a:off x="1200150" y="781050"/>
            <a:ext cx="59436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129044" name="AutoShape 20"/>
          <p:cNvSpPr>
            <a:spLocks/>
          </p:cNvSpPr>
          <p:nvPr/>
        </p:nvSpPr>
        <p:spPr bwMode="auto">
          <a:xfrm>
            <a:off x="2133600" y="971550"/>
            <a:ext cx="228600" cy="762000"/>
          </a:xfrm>
          <a:prstGeom prst="leftBrace">
            <a:avLst>
              <a:gd name="adj1" fmla="val 20833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29045" name="Rectangle 21"/>
          <p:cNvSpPr>
            <a:spLocks noChangeArrowheads="1"/>
          </p:cNvSpPr>
          <p:nvPr/>
        </p:nvSpPr>
        <p:spPr bwMode="auto">
          <a:xfrm>
            <a:off x="2381250" y="815975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140</a:t>
            </a:r>
            <a:r>
              <a:rPr lang="en-US" sz="2800" baseline="30000" dirty="0">
                <a:latin typeface="+mj-lt"/>
              </a:rPr>
              <a:t>0</a:t>
            </a:r>
            <a:r>
              <a:rPr lang="en-US" sz="2000" dirty="0">
                <a:latin typeface="VNI-Bodon-Poster" pitchFamily="2" charset="0"/>
              </a:rPr>
              <a:t> </a:t>
            </a:r>
            <a:r>
              <a:rPr lang="en-US" sz="2800" dirty="0">
                <a:latin typeface="VNI-Bodon-Poster" pitchFamily="2" charset="0"/>
              </a:rPr>
              <a:t>Đ</a:t>
            </a:r>
          </a:p>
        </p:txBody>
      </p:sp>
      <p:sp>
        <p:nvSpPr>
          <p:cNvPr id="129046" name="Rectangle 22"/>
          <p:cNvSpPr>
            <a:spLocks noChangeArrowheads="1"/>
          </p:cNvSpPr>
          <p:nvPr/>
        </p:nvSpPr>
        <p:spPr bwMode="auto">
          <a:xfrm>
            <a:off x="2177654" y="1390650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0</a:t>
            </a:r>
            <a:r>
              <a:rPr lang="en-US" sz="2800" baseline="30000" dirty="0">
                <a:latin typeface="+mj-lt"/>
              </a:rPr>
              <a:t>0</a:t>
            </a:r>
            <a:endParaRPr lang="en-US" sz="2800" dirty="0">
              <a:latin typeface="+mj-lt"/>
            </a:endParaRPr>
          </a:p>
        </p:txBody>
      </p:sp>
      <p:sp>
        <p:nvSpPr>
          <p:cNvPr id="129047" name="AutoShape 23"/>
          <p:cNvSpPr>
            <a:spLocks/>
          </p:cNvSpPr>
          <p:nvPr/>
        </p:nvSpPr>
        <p:spPr bwMode="auto">
          <a:xfrm>
            <a:off x="4898231" y="1050925"/>
            <a:ext cx="228600" cy="762000"/>
          </a:xfrm>
          <a:prstGeom prst="leftBrace">
            <a:avLst>
              <a:gd name="adj1" fmla="val 20833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29048" name="Rectangle 24"/>
          <p:cNvSpPr>
            <a:spLocks noChangeArrowheads="1"/>
          </p:cNvSpPr>
          <p:nvPr/>
        </p:nvSpPr>
        <p:spPr bwMode="auto">
          <a:xfrm>
            <a:off x="5145881" y="908050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120</a:t>
            </a:r>
            <a:r>
              <a:rPr lang="en-US" sz="2800" baseline="30000" dirty="0">
                <a:latin typeface="+mj-lt"/>
              </a:rPr>
              <a:t>0</a:t>
            </a:r>
            <a:r>
              <a:rPr lang="en-US" sz="2800" dirty="0">
                <a:latin typeface="+mj-lt"/>
              </a:rPr>
              <a:t> Đ</a:t>
            </a:r>
          </a:p>
        </p:txBody>
      </p:sp>
      <p:sp>
        <p:nvSpPr>
          <p:cNvPr id="129049" name="Rectangle 25"/>
          <p:cNvSpPr>
            <a:spLocks noChangeArrowheads="1"/>
          </p:cNvSpPr>
          <p:nvPr/>
        </p:nvSpPr>
        <p:spPr bwMode="auto">
          <a:xfrm>
            <a:off x="5030391" y="1468438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10</a:t>
            </a:r>
            <a:r>
              <a:rPr lang="en-US" sz="2800" baseline="30000" dirty="0">
                <a:latin typeface="+mj-lt"/>
              </a:rPr>
              <a:t>0</a:t>
            </a:r>
            <a:r>
              <a:rPr lang="en-US" sz="2800" dirty="0">
                <a:latin typeface="+mj-lt"/>
              </a:rPr>
              <a:t>N</a:t>
            </a:r>
          </a:p>
        </p:txBody>
      </p:sp>
      <p:sp>
        <p:nvSpPr>
          <p:cNvPr id="129050" name="Rectangle 26"/>
          <p:cNvSpPr>
            <a:spLocks noChangeArrowheads="1"/>
          </p:cNvSpPr>
          <p:nvPr/>
        </p:nvSpPr>
        <p:spPr bwMode="auto">
          <a:xfrm>
            <a:off x="1485900" y="1123950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E</a:t>
            </a:r>
          </a:p>
        </p:txBody>
      </p:sp>
      <p:sp>
        <p:nvSpPr>
          <p:cNvPr id="129051" name="Rectangle 27"/>
          <p:cNvSpPr>
            <a:spLocks noChangeArrowheads="1"/>
          </p:cNvSpPr>
          <p:nvPr/>
        </p:nvSpPr>
        <p:spPr bwMode="auto">
          <a:xfrm>
            <a:off x="4151710" y="1239838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>
                <a:latin typeface="VNI-Bodon-Poster" pitchFamily="2" charset="0"/>
              </a:rPr>
              <a:t>Đ</a:t>
            </a:r>
          </a:p>
        </p:txBody>
      </p:sp>
      <p:sp>
        <p:nvSpPr>
          <p:cNvPr id="129052" name="Rectangle 28"/>
          <p:cNvSpPr>
            <a:spLocks noChangeArrowheads="1"/>
          </p:cNvSpPr>
          <p:nvPr/>
        </p:nvSpPr>
        <p:spPr bwMode="auto">
          <a:xfrm>
            <a:off x="7522369" y="4408488"/>
            <a:ext cx="514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VNI-Bodon-Poster" pitchFamily="2" charset="0"/>
              </a:rPr>
              <a:t>E</a:t>
            </a:r>
          </a:p>
        </p:txBody>
      </p:sp>
      <p:sp>
        <p:nvSpPr>
          <p:cNvPr id="129053" name="Rectangle 29"/>
          <p:cNvSpPr>
            <a:spLocks noChangeArrowheads="1"/>
          </p:cNvSpPr>
          <p:nvPr/>
        </p:nvSpPr>
        <p:spPr bwMode="auto">
          <a:xfrm>
            <a:off x="5314950" y="6172200"/>
            <a:ext cx="514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VNI-Bodon-Poster" pitchFamily="2" charset="0"/>
              </a:rPr>
              <a:t>Đ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8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1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4" dur="5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5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0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3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6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9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2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5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8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4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nimBg="1"/>
      <p:bldP spid="129027" grpId="1" animBg="1"/>
      <p:bldP spid="129028" grpId="0" animBg="1"/>
      <p:bldP spid="129028" grpId="1" animBg="1"/>
      <p:bldP spid="129029" grpId="0" animBg="1"/>
      <p:bldP spid="129030" grpId="0" animBg="1"/>
      <p:bldP spid="129030" grpId="1" animBg="1"/>
      <p:bldP spid="129031" grpId="0" animBg="1"/>
      <p:bldP spid="129032" grpId="0" animBg="1"/>
      <p:bldP spid="129032" grpId="1" animBg="1"/>
      <p:bldP spid="129033" grpId="0"/>
      <p:bldP spid="129033" grpId="1"/>
      <p:bldP spid="129034" grpId="0" animBg="1"/>
      <p:bldP spid="129034" grpId="1" animBg="1"/>
      <p:bldP spid="129035" grpId="0" animBg="1"/>
      <p:bldP spid="129035" grpId="1" animBg="1"/>
      <p:bldP spid="129036" grpId="0" animBg="1"/>
      <p:bldP spid="129036" grpId="1" animBg="1"/>
      <p:bldP spid="129037" grpId="0" animBg="1"/>
      <p:bldP spid="129038" grpId="0"/>
      <p:bldP spid="129038" grpId="1"/>
      <p:bldP spid="129039" grpId="0"/>
      <p:bldP spid="129039" grpId="1"/>
      <p:bldP spid="129040" grpId="0"/>
      <p:bldP spid="129040" grpId="1"/>
      <p:bldP spid="129041" grpId="0"/>
      <p:bldP spid="129041" grpId="1"/>
      <p:bldP spid="129042" grpId="0"/>
      <p:bldP spid="129042" grpId="1"/>
      <p:bldP spid="129043" grpId="0" animBg="1"/>
      <p:bldP spid="129044" grpId="0" animBg="1"/>
      <p:bldP spid="129045" grpId="0"/>
      <p:bldP spid="129046" grpId="0"/>
      <p:bldP spid="129047" grpId="0" animBg="1"/>
      <p:bldP spid="129048" grpId="0"/>
      <p:bldP spid="129049" grpId="0"/>
      <p:bldP spid="129050" grpId="0"/>
      <p:bldP spid="129051" grpId="0"/>
      <p:bldP spid="129052" grpId="0"/>
      <p:bldP spid="1290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SCN1156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0"/>
            <a:ext cx="3486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8" name="Line 4"/>
          <p:cNvSpPr>
            <a:spLocks noChangeShapeType="1"/>
          </p:cNvSpPr>
          <p:nvPr/>
        </p:nvSpPr>
        <p:spPr bwMode="auto">
          <a:xfrm flipH="1" flipV="1">
            <a:off x="1714500" y="2628900"/>
            <a:ext cx="457200" cy="228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49" name="Line 5"/>
          <p:cNvSpPr>
            <a:spLocks noChangeShapeType="1"/>
          </p:cNvSpPr>
          <p:nvPr/>
        </p:nvSpPr>
        <p:spPr bwMode="auto">
          <a:xfrm flipV="1">
            <a:off x="2190750" y="2362200"/>
            <a:ext cx="171450" cy="5334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50" name="Line 6"/>
          <p:cNvSpPr>
            <a:spLocks noChangeShapeType="1"/>
          </p:cNvSpPr>
          <p:nvPr/>
        </p:nvSpPr>
        <p:spPr bwMode="auto">
          <a:xfrm>
            <a:off x="2171700" y="2895600"/>
            <a:ext cx="457200" cy="457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51" name="Line 7"/>
          <p:cNvSpPr>
            <a:spLocks noChangeShapeType="1"/>
          </p:cNvSpPr>
          <p:nvPr/>
        </p:nvSpPr>
        <p:spPr bwMode="auto">
          <a:xfrm flipH="1">
            <a:off x="1847850" y="2971800"/>
            <a:ext cx="342900" cy="609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682729" y="119064"/>
            <a:ext cx="4407694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Quan sát H13 :</a:t>
            </a:r>
          </a:p>
          <a:p>
            <a:pPr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hướng đi từ điểm 0 đến</a:t>
            </a:r>
          </a:p>
          <a:p>
            <a:pPr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các điểm A ,B,C,D ?</a:t>
            </a: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4854178" y="1600200"/>
            <a:ext cx="38326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  - - -&gt; A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4939904" y="2395539"/>
            <a:ext cx="3899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  - - -&gt; B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4953000" y="3124200"/>
            <a:ext cx="39850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  - - -&gt; C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4953000" y="3810000"/>
            <a:ext cx="39850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  - - -&gt; D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58" name="Oval 14"/>
          <p:cNvSpPr>
            <a:spLocks noChangeArrowheads="1"/>
          </p:cNvSpPr>
          <p:nvPr/>
        </p:nvSpPr>
        <p:spPr bwMode="auto">
          <a:xfrm>
            <a:off x="4057650" y="3530600"/>
            <a:ext cx="571500" cy="381000"/>
          </a:xfrm>
          <a:prstGeom prst="ellipse">
            <a:avLst/>
          </a:prstGeom>
          <a:gradFill rotWithShape="1">
            <a:gsLst>
              <a:gs pos="0">
                <a:schemeClr val="accent1">
                  <a:alpha val="28999"/>
                </a:schemeClr>
              </a:gs>
              <a:gs pos="50000">
                <a:schemeClr val="accent1">
                  <a:gamma/>
                  <a:tint val="69804"/>
                  <a:invGamma/>
                  <a:alpha val="27000"/>
                </a:schemeClr>
              </a:gs>
              <a:gs pos="100000">
                <a:schemeClr val="accent1">
                  <a:alpha val="28999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4159" name="Oval 15"/>
          <p:cNvSpPr>
            <a:spLocks noChangeArrowheads="1"/>
          </p:cNvSpPr>
          <p:nvPr/>
        </p:nvSpPr>
        <p:spPr bwMode="auto">
          <a:xfrm>
            <a:off x="2800350" y="152400"/>
            <a:ext cx="571500" cy="457200"/>
          </a:xfrm>
          <a:prstGeom prst="ellipse">
            <a:avLst/>
          </a:prstGeom>
          <a:gradFill rotWithShape="1">
            <a:gsLst>
              <a:gs pos="0">
                <a:schemeClr val="accent1">
                  <a:alpha val="46001"/>
                </a:schemeClr>
              </a:gs>
              <a:gs pos="50000">
                <a:schemeClr val="accent1">
                  <a:gamma/>
                  <a:tint val="63529"/>
                  <a:invGamma/>
                  <a:alpha val="46001"/>
                </a:schemeClr>
              </a:gs>
              <a:gs pos="100000">
                <a:schemeClr val="accent1">
                  <a:alpha val="46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nimBg="1"/>
      <p:bldP spid="134149" grpId="0" animBg="1"/>
      <p:bldP spid="134150" grpId="0" animBg="1"/>
      <p:bldP spid="134151" grpId="0" animBg="1"/>
      <p:bldP spid="134153" grpId="0"/>
      <p:bldP spid="134154" grpId="0"/>
      <p:bldP spid="134155" grpId="0"/>
      <p:bldP spid="134156" grpId="0"/>
      <p:bldP spid="134158" grpId="0" animBg="1"/>
      <p:bldP spid="134158" grpId="1" animBg="1"/>
      <p:bldP spid="134159" grpId="0" animBg="1"/>
      <p:bldP spid="13415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Untitled-1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6050" y="533401"/>
            <a:ext cx="4033838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2846785" y="6256338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 đồ vùng cực bắc</a:t>
            </a:r>
          </a:p>
        </p:txBody>
      </p:sp>
      <p:sp>
        <p:nvSpPr>
          <p:cNvPr id="136196" name="Oval 4"/>
          <p:cNvSpPr>
            <a:spLocks noChangeArrowheads="1"/>
          </p:cNvSpPr>
          <p:nvPr/>
        </p:nvSpPr>
        <p:spPr bwMode="auto">
          <a:xfrm>
            <a:off x="4629150" y="3257550"/>
            <a:ext cx="17145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136197" name="Line 5"/>
          <p:cNvSpPr>
            <a:spLocks noChangeShapeType="1"/>
          </p:cNvSpPr>
          <p:nvPr/>
        </p:nvSpPr>
        <p:spPr bwMode="auto">
          <a:xfrm flipV="1">
            <a:off x="4714875" y="762000"/>
            <a:ext cx="0" cy="2514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 flipV="1">
            <a:off x="4714875" y="3352800"/>
            <a:ext cx="1914525" cy="38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>
            <a:off x="4714875" y="3371850"/>
            <a:ext cx="28575" cy="2571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6200" name="Line 8"/>
          <p:cNvSpPr>
            <a:spLocks noChangeShapeType="1"/>
          </p:cNvSpPr>
          <p:nvPr/>
        </p:nvSpPr>
        <p:spPr bwMode="auto">
          <a:xfrm flipH="1">
            <a:off x="2800350" y="3390900"/>
            <a:ext cx="1914525" cy="57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4286250" y="287655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VNI-Bodon-Poster" pitchFamily="2" charset="0"/>
              </a:rPr>
              <a:t>Nam</a:t>
            </a:r>
          </a:p>
        </p:txBody>
      </p:sp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4286250" y="28956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VNI-Bodon-Poster" pitchFamily="2" charset="0"/>
              </a:rPr>
              <a:t>Nam</a:t>
            </a:r>
          </a:p>
        </p:txBody>
      </p:sp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4286250" y="28956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VNI-Bodon-Poster" pitchFamily="2" charset="0"/>
              </a:rPr>
              <a:t>Nam</a:t>
            </a:r>
          </a:p>
        </p:txBody>
      </p:sp>
      <p:sp>
        <p:nvSpPr>
          <p:cNvPr id="136204" name="Rectangle 12"/>
          <p:cNvSpPr>
            <a:spLocks noChangeArrowheads="1"/>
          </p:cNvSpPr>
          <p:nvPr/>
        </p:nvSpPr>
        <p:spPr bwMode="auto">
          <a:xfrm>
            <a:off x="4286250" y="28956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VNI-Bodon-Poster" pitchFamily="2" charset="0"/>
              </a:rPr>
              <a:t>Nam</a:t>
            </a:r>
          </a:p>
        </p:txBody>
      </p:sp>
      <p:sp>
        <p:nvSpPr>
          <p:cNvPr id="136205" name="AutoShape 13"/>
          <p:cNvSpPr>
            <a:spLocks noChangeArrowheads="1"/>
          </p:cNvSpPr>
          <p:nvPr/>
        </p:nvSpPr>
        <p:spPr bwMode="auto">
          <a:xfrm>
            <a:off x="457200" y="0"/>
            <a:ext cx="2389585" cy="5715000"/>
          </a:xfrm>
          <a:prstGeom prst="cloudCallout">
            <a:avLst>
              <a:gd name="adj1" fmla="val 115126"/>
              <a:gd name="adj2" fmla="val 12519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833 L 0.3125 0.0055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325 0.0166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3.33333E-6 L -0.00208 0.4055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3.33333E-6 L -0.00625 -0.3944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/>
      <p:bldP spid="136196" grpId="0" animBg="1"/>
      <p:bldP spid="136197" grpId="0" animBg="1"/>
      <p:bldP spid="136198" grpId="0" animBg="1"/>
      <p:bldP spid="136199" grpId="0" animBg="1"/>
      <p:bldP spid="136200" grpId="0" animBg="1"/>
      <p:bldP spid="136201" grpId="0"/>
      <p:bldP spid="136201" grpId="1"/>
      <p:bldP spid="136202" grpId="0"/>
      <p:bldP spid="136202" grpId="1"/>
      <p:bldP spid="136203" grpId="0"/>
      <p:bldP spid="136203" grpId="1"/>
      <p:bldP spid="136204" grpId="0"/>
      <p:bldP spid="136204" grpId="1"/>
      <p:bldP spid="13620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ChangeArrowheads="1"/>
          </p:cNvSpPr>
          <p:nvPr/>
        </p:nvSpPr>
        <p:spPr bwMode="auto">
          <a:xfrm>
            <a:off x="3028950" y="1905000"/>
            <a:ext cx="342900" cy="381000"/>
          </a:xfrm>
          <a:prstGeom prst="star5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39939" name="Picture 3" descr="ban do dia hinh V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-76200"/>
            <a:ext cx="4686300" cy="12192000"/>
          </a:xfrm>
          <a:prstGeom prst="rect">
            <a:avLst/>
          </a:prstGeom>
          <a:solidFill>
            <a:srgbClr val="FF0066"/>
          </a:solidFill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8244" name="Line 4"/>
          <p:cNvSpPr>
            <a:spLocks noChangeShapeType="1"/>
          </p:cNvSpPr>
          <p:nvPr/>
        </p:nvSpPr>
        <p:spPr bwMode="auto">
          <a:xfrm>
            <a:off x="3257550" y="2209800"/>
            <a:ext cx="1028700" cy="3200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8245" name="Line 5"/>
          <p:cNvSpPr>
            <a:spLocks noChangeShapeType="1"/>
          </p:cNvSpPr>
          <p:nvPr/>
        </p:nvSpPr>
        <p:spPr bwMode="auto">
          <a:xfrm flipV="1">
            <a:off x="3200400" y="914400"/>
            <a:ext cx="5715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1085850" y="762000"/>
            <a:ext cx="228600" cy="304800"/>
          </a:xfrm>
          <a:prstGeom prst="star32">
            <a:avLst>
              <a:gd name="adj" fmla="val 37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3143250" y="533400"/>
            <a:ext cx="228600" cy="304800"/>
          </a:xfrm>
          <a:prstGeom prst="star32">
            <a:avLst>
              <a:gd name="adj" fmla="val 37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4114800" y="1295400"/>
            <a:ext cx="228600" cy="304800"/>
          </a:xfrm>
          <a:prstGeom prst="star32">
            <a:avLst>
              <a:gd name="adj" fmla="val 37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429000" y="457200"/>
            <a:ext cx="1292341" cy="369332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0066"/>
                </a:solidFill>
                <a:latin typeface="Verdana" pitchFamily="34" charset="0"/>
              </a:rPr>
              <a:t>Cao Bằng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4102894" y="1604964"/>
            <a:ext cx="1253869" cy="369332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0066"/>
                </a:solidFill>
                <a:latin typeface="Verdana" pitchFamily="34" charset="0"/>
              </a:rPr>
              <a:t>Móng Cái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073944" y="319089"/>
            <a:ext cx="1286699" cy="369332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0066"/>
                </a:solidFill>
                <a:latin typeface="Verdana" pitchFamily="34" charset="0"/>
              </a:rPr>
              <a:t>A Pa Chải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4388643" y="5272088"/>
            <a:ext cx="1620957" cy="36933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0066"/>
                </a:solidFill>
                <a:latin typeface="Verdana" pitchFamily="34" charset="0"/>
              </a:rPr>
              <a:t>Đèo Hải Vân</a:t>
            </a:r>
          </a:p>
        </p:txBody>
      </p:sp>
      <p:sp>
        <p:nvSpPr>
          <p:cNvPr id="138253" name="AutoShape 13"/>
          <p:cNvSpPr>
            <a:spLocks noChangeArrowheads="1"/>
          </p:cNvSpPr>
          <p:nvPr/>
        </p:nvSpPr>
        <p:spPr bwMode="auto">
          <a:xfrm rot="902783">
            <a:off x="3028950" y="1905000"/>
            <a:ext cx="285750" cy="304800"/>
          </a:xfrm>
          <a:prstGeom prst="star5">
            <a:avLst/>
          </a:prstGeom>
          <a:solidFill>
            <a:srgbClr val="FF00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2400">
              <a:latin typeface="Arial" charset="0"/>
            </a:endParaRPr>
          </a:p>
        </p:txBody>
      </p:sp>
      <p:sp>
        <p:nvSpPr>
          <p:cNvPr id="138254" name="Line 14"/>
          <p:cNvSpPr>
            <a:spLocks noChangeShapeType="1"/>
          </p:cNvSpPr>
          <p:nvPr/>
        </p:nvSpPr>
        <p:spPr bwMode="auto">
          <a:xfrm flipV="1">
            <a:off x="3314700" y="1524000"/>
            <a:ext cx="8001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4343400" y="1981200"/>
            <a:ext cx="3657600" cy="3276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900" smtClean="0">
              <a:latin typeface="Arial" panose="020B0604020202020204" pitchFamily="34" charset="0"/>
            </a:endParaRPr>
          </a:p>
        </p:txBody>
      </p:sp>
      <p:sp>
        <p:nvSpPr>
          <p:cNvPr id="138256" name="AutoShape 16"/>
          <p:cNvSpPr>
            <a:spLocks noChangeArrowheads="1"/>
          </p:cNvSpPr>
          <p:nvPr/>
        </p:nvSpPr>
        <p:spPr bwMode="auto">
          <a:xfrm>
            <a:off x="6000750" y="3733800"/>
            <a:ext cx="342900" cy="381000"/>
          </a:xfrm>
          <a:prstGeom prst="star5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8257" name="Line 17"/>
          <p:cNvSpPr>
            <a:spLocks noChangeShapeType="1"/>
          </p:cNvSpPr>
          <p:nvPr/>
        </p:nvSpPr>
        <p:spPr bwMode="auto">
          <a:xfrm flipV="1">
            <a:off x="6172200" y="2743200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8258" name="Line 18"/>
          <p:cNvSpPr>
            <a:spLocks noChangeShapeType="1"/>
          </p:cNvSpPr>
          <p:nvPr/>
        </p:nvSpPr>
        <p:spPr bwMode="auto">
          <a:xfrm flipV="1">
            <a:off x="6400800" y="3048000"/>
            <a:ext cx="5715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8259" name="Line 19"/>
          <p:cNvSpPr>
            <a:spLocks noChangeShapeType="1"/>
          </p:cNvSpPr>
          <p:nvPr/>
        </p:nvSpPr>
        <p:spPr bwMode="auto">
          <a:xfrm flipH="1" flipV="1">
            <a:off x="5200650" y="3124200"/>
            <a:ext cx="74295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8260" name="Line 20"/>
          <p:cNvSpPr>
            <a:spLocks noChangeShapeType="1"/>
          </p:cNvSpPr>
          <p:nvPr/>
        </p:nvSpPr>
        <p:spPr bwMode="auto">
          <a:xfrm>
            <a:off x="6286500" y="4114800"/>
            <a:ext cx="514350" cy="838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8261" name="Text Box 21"/>
          <p:cNvSpPr txBox="1">
            <a:spLocks noChangeArrowheads="1"/>
          </p:cNvSpPr>
          <p:nvPr/>
        </p:nvSpPr>
        <p:spPr bwMode="auto">
          <a:xfrm>
            <a:off x="5995988" y="2328863"/>
            <a:ext cx="5806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Cambria" pitchFamily="18" charset="0"/>
              </a:rPr>
              <a:t>Bắc</a:t>
            </a:r>
          </a:p>
        </p:txBody>
      </p:sp>
      <p:sp>
        <p:nvSpPr>
          <p:cNvPr id="138262" name="Text Box 22"/>
          <p:cNvSpPr txBox="1">
            <a:spLocks noChangeArrowheads="1"/>
          </p:cNvSpPr>
          <p:nvPr/>
        </p:nvSpPr>
        <p:spPr bwMode="auto">
          <a:xfrm>
            <a:off x="4800600" y="3027363"/>
            <a:ext cx="10275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Cambria" pitchFamily="18" charset="0"/>
              </a:rPr>
              <a:t>Tây Bắc</a:t>
            </a:r>
          </a:p>
        </p:txBody>
      </p:sp>
      <p:sp>
        <p:nvSpPr>
          <p:cNvPr id="138263" name="Text Box 23"/>
          <p:cNvSpPr txBox="1">
            <a:spLocks noChangeArrowheads="1"/>
          </p:cNvSpPr>
          <p:nvPr/>
        </p:nvSpPr>
        <p:spPr bwMode="auto">
          <a:xfrm>
            <a:off x="6960394" y="2951163"/>
            <a:ext cx="12121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Cambria" pitchFamily="18" charset="0"/>
              </a:rPr>
              <a:t>Đông Bắc</a:t>
            </a:r>
          </a:p>
        </p:txBody>
      </p: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6903244" y="4654550"/>
            <a:ext cx="13292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Cambria" pitchFamily="18" charset="0"/>
              </a:rPr>
              <a:t>Đông Nam</a:t>
            </a:r>
          </a:p>
        </p:txBody>
      </p:sp>
      <p:sp>
        <p:nvSpPr>
          <p:cNvPr id="138265" name="Text Box 25"/>
          <p:cNvSpPr txBox="1">
            <a:spLocks noChangeArrowheads="1"/>
          </p:cNvSpPr>
          <p:nvPr/>
        </p:nvSpPr>
        <p:spPr bwMode="auto">
          <a:xfrm>
            <a:off x="6457950" y="4872038"/>
            <a:ext cx="15769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FF0066"/>
                </a:solidFill>
                <a:latin typeface="Cambria" pitchFamily="18" charset="0"/>
              </a:rPr>
              <a:t>Đèo hải Vân</a:t>
            </a:r>
          </a:p>
        </p:txBody>
      </p:sp>
      <p:sp>
        <p:nvSpPr>
          <p:cNvPr id="138266" name="Text Box 26"/>
          <p:cNvSpPr txBox="1">
            <a:spLocks noChangeArrowheads="1"/>
          </p:cNvSpPr>
          <p:nvPr/>
        </p:nvSpPr>
        <p:spPr bwMode="auto">
          <a:xfrm>
            <a:off x="6686550" y="2727325"/>
            <a:ext cx="1257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FF0066"/>
                </a:solidFill>
                <a:latin typeface="Cambria" pitchFamily="18" charset="0"/>
              </a:rPr>
              <a:t>Móng Cái</a:t>
            </a:r>
          </a:p>
        </p:txBody>
      </p:sp>
      <p:sp>
        <p:nvSpPr>
          <p:cNvPr id="138267" name="Text Box 27"/>
          <p:cNvSpPr txBox="1">
            <a:spLocks noChangeArrowheads="1"/>
          </p:cNvSpPr>
          <p:nvPr/>
        </p:nvSpPr>
        <p:spPr bwMode="auto">
          <a:xfrm>
            <a:off x="5634037" y="1965325"/>
            <a:ext cx="1265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FF0066"/>
                </a:solidFill>
                <a:latin typeface="Cambria" pitchFamily="18" charset="0"/>
              </a:rPr>
              <a:t>Cao Bằng</a:t>
            </a:r>
          </a:p>
        </p:txBody>
      </p:sp>
      <p:sp>
        <p:nvSpPr>
          <p:cNvPr id="138268" name="Text Box 28"/>
          <p:cNvSpPr txBox="1">
            <a:spLocks noChangeArrowheads="1"/>
          </p:cNvSpPr>
          <p:nvPr/>
        </p:nvSpPr>
        <p:spPr bwMode="auto">
          <a:xfrm>
            <a:off x="4343400" y="2803525"/>
            <a:ext cx="12700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FF0066"/>
                </a:solidFill>
                <a:latin typeface="Cambria" pitchFamily="18" charset="0"/>
              </a:rPr>
              <a:t>A Pa Chải</a:t>
            </a:r>
          </a:p>
        </p:txBody>
      </p:sp>
      <p:sp>
        <p:nvSpPr>
          <p:cNvPr id="138269" name="Text Box 29"/>
          <p:cNvSpPr txBox="1">
            <a:spLocks noChangeArrowheads="1"/>
          </p:cNvSpPr>
          <p:nvPr/>
        </p:nvSpPr>
        <p:spPr bwMode="auto">
          <a:xfrm>
            <a:off x="5419725" y="4022725"/>
            <a:ext cx="963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990000"/>
                </a:solidFill>
                <a:latin typeface="Cambria" pitchFamily="18" charset="0"/>
              </a:rPr>
              <a:t>Hà Nội</a:t>
            </a: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2286000" y="1955800"/>
            <a:ext cx="997389" cy="40011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FF0066"/>
                </a:solidFill>
                <a:latin typeface="Arial" charset="0"/>
              </a:rPr>
              <a:t>Hà Nội</a:t>
            </a:r>
          </a:p>
        </p:txBody>
      </p:sp>
      <p:sp>
        <p:nvSpPr>
          <p:cNvPr id="138271" name="Line 31"/>
          <p:cNvSpPr>
            <a:spLocks noChangeShapeType="1"/>
          </p:cNvSpPr>
          <p:nvPr/>
        </p:nvSpPr>
        <p:spPr bwMode="auto">
          <a:xfrm flipH="1" flipV="1">
            <a:off x="1314450" y="914400"/>
            <a:ext cx="177165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68" name="AutoShape 32"/>
          <p:cNvSpPr>
            <a:spLocks noChangeArrowheads="1"/>
          </p:cNvSpPr>
          <p:nvPr/>
        </p:nvSpPr>
        <p:spPr bwMode="auto">
          <a:xfrm>
            <a:off x="4286250" y="5410200"/>
            <a:ext cx="1143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>
              <a:latin typeface="Times New Roman" pitchFamily="18" charset="0"/>
            </a:endParaRPr>
          </a:p>
        </p:txBody>
      </p:sp>
      <p:sp>
        <p:nvSpPr>
          <p:cNvPr id="138273" name="AutoShape 33"/>
          <p:cNvSpPr>
            <a:spLocks noChangeArrowheads="1"/>
          </p:cNvSpPr>
          <p:nvPr/>
        </p:nvSpPr>
        <p:spPr bwMode="auto">
          <a:xfrm>
            <a:off x="3810000" y="1930400"/>
            <a:ext cx="4343400" cy="3124200"/>
          </a:xfrm>
          <a:prstGeom prst="cloudCallout">
            <a:avLst>
              <a:gd name="adj1" fmla="val -61347"/>
              <a:gd name="adj2" fmla="val -33028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atin typeface="Cambria" panose="02040503050406030204" pitchFamily="18" charset="0"/>
              </a:rPr>
              <a:t>Xác</a:t>
            </a:r>
            <a:r>
              <a:rPr lang="en-US" sz="2800" i="1" dirty="0" smtClean="0"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</a:rPr>
              <a:t>định</a:t>
            </a:r>
            <a:r>
              <a:rPr lang="en-US" sz="2800" i="1" dirty="0" smtClean="0"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</a:rPr>
              <a:t>hướng</a:t>
            </a:r>
            <a:r>
              <a:rPr lang="en-US" sz="2800" i="1" dirty="0" smtClean="0"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</a:rPr>
              <a:t>từ</a:t>
            </a:r>
            <a:r>
              <a:rPr lang="en-US" sz="2800" i="1" dirty="0" smtClean="0"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</a:rPr>
              <a:t>Hà</a:t>
            </a:r>
            <a:r>
              <a:rPr lang="en-US" sz="2800" i="1" dirty="0" smtClean="0"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</a:rPr>
              <a:t>Nội</a:t>
            </a:r>
            <a:r>
              <a:rPr lang="en-US" sz="2800" i="1" dirty="0" smtClean="0"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</a:rPr>
              <a:t>đến</a:t>
            </a:r>
            <a:r>
              <a:rPr lang="en-US" sz="2800" i="1" dirty="0" smtClean="0"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</a:rPr>
              <a:t>các</a:t>
            </a:r>
            <a:r>
              <a:rPr lang="en-US" sz="2800" i="1" dirty="0" smtClean="0"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</a:rPr>
              <a:t>điểm</a:t>
            </a:r>
            <a:r>
              <a:rPr lang="en-US" sz="2800" i="1" dirty="0" smtClean="0">
                <a:latin typeface="Cambria" panose="02040503050406030204" pitchFamily="18" charset="0"/>
              </a:rPr>
              <a:t>: Cao </a:t>
            </a:r>
            <a:r>
              <a:rPr lang="en-US" sz="2800" i="1" dirty="0" err="1" smtClean="0">
                <a:latin typeface="Cambria" panose="02040503050406030204" pitchFamily="18" charset="0"/>
              </a:rPr>
              <a:t>Bằng</a:t>
            </a:r>
            <a:r>
              <a:rPr lang="en-US" sz="2800" i="1" dirty="0" smtClean="0">
                <a:latin typeface="Cambria" panose="02040503050406030204" pitchFamily="18" charset="0"/>
              </a:rPr>
              <a:t>, A Pa </a:t>
            </a:r>
            <a:r>
              <a:rPr lang="en-US" sz="2800" i="1" dirty="0" err="1" smtClean="0">
                <a:latin typeface="Cambria" panose="02040503050406030204" pitchFamily="18" charset="0"/>
              </a:rPr>
              <a:t>Chải</a:t>
            </a:r>
            <a:r>
              <a:rPr lang="en-US" sz="2800" i="1" dirty="0" smtClean="0">
                <a:latin typeface="Cambria" panose="02040503050406030204" pitchFamily="18" charset="0"/>
              </a:rPr>
              <a:t>, </a:t>
            </a:r>
            <a:r>
              <a:rPr lang="en-US" sz="2800" i="1" dirty="0" err="1" smtClean="0">
                <a:latin typeface="Cambria" panose="02040503050406030204" pitchFamily="18" charset="0"/>
              </a:rPr>
              <a:t>đèo</a:t>
            </a:r>
            <a:r>
              <a:rPr lang="en-US" sz="2800" i="1" dirty="0" smtClean="0"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</a:rPr>
              <a:t>Hải</a:t>
            </a:r>
            <a:r>
              <a:rPr lang="en-US" sz="2800" i="1" dirty="0" smtClean="0"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</a:rPr>
              <a:t>Vân</a:t>
            </a:r>
            <a:r>
              <a:rPr lang="en-US" sz="2800" i="1" dirty="0" smtClean="0">
                <a:latin typeface="Cambria" panose="02040503050406030204" pitchFamily="18" charset="0"/>
              </a:rPr>
              <a:t>, </a:t>
            </a:r>
            <a:r>
              <a:rPr lang="en-US" sz="2800" i="1" dirty="0" err="1" smtClean="0">
                <a:latin typeface="Cambria" panose="02040503050406030204" pitchFamily="18" charset="0"/>
              </a:rPr>
              <a:t>Móng</a:t>
            </a:r>
            <a:r>
              <a:rPr lang="en-US" sz="2800" i="1" dirty="0" smtClean="0">
                <a:latin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</a:rPr>
              <a:t>Cái</a:t>
            </a:r>
            <a:r>
              <a:rPr lang="en-US" sz="2800" i="1" dirty="0" smtClean="0">
                <a:latin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3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10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1000"/>
                                        <p:tgtEl>
                                          <p:spTgt spid="13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13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3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3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1000"/>
                                        <p:tgtEl>
                                          <p:spTgt spid="13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1000"/>
                                        <p:tgtEl>
                                          <p:spTgt spid="13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nimBg="1"/>
      <p:bldP spid="138245" grpId="0" animBg="1"/>
      <p:bldP spid="138254" grpId="0" animBg="1"/>
      <p:bldP spid="138255" grpId="0" animBg="1"/>
      <p:bldP spid="138257" grpId="0" animBg="1"/>
      <p:bldP spid="138258" grpId="0" animBg="1"/>
      <p:bldP spid="138259" grpId="0" animBg="1"/>
      <p:bldP spid="138260" grpId="0" animBg="1"/>
      <p:bldP spid="138261" grpId="0"/>
      <p:bldP spid="138262" grpId="0"/>
      <p:bldP spid="138263" grpId="0"/>
      <p:bldP spid="138264" grpId="0"/>
      <p:bldP spid="138265" grpId="0"/>
      <p:bldP spid="138266" grpId="0"/>
      <p:bldP spid="138267" grpId="0"/>
      <p:bldP spid="138268" grpId="0"/>
      <p:bldP spid="138269" grpId="0"/>
      <p:bldP spid="138271" grpId="0" animBg="1"/>
      <p:bldP spid="138273" grpId="0" animBg="1"/>
      <p:bldP spid="13827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2457451" y="1562100"/>
            <a:ext cx="4307681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+mj-lt"/>
                <a:ea typeface="+mj-lt"/>
                <a:cs typeface="+mj-lt"/>
              </a:rPr>
              <a:t>HƯỚNG DẪN VỀ NHÀ :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943100" y="2590800"/>
            <a:ext cx="5372100" cy="30213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Học bài.</a:t>
            </a:r>
          </a:p>
          <a:p>
            <a:pPr eaLnBrk="1" hangingPunct="1">
              <a:spcBef>
                <a:spcPts val="500"/>
              </a:spcBef>
              <a:buClr>
                <a:srgbClr val="FF3300"/>
              </a:buClr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sz="2800" b="1">
                <a:solidFill>
                  <a:srgbClr val="0000FF"/>
                </a:solidFill>
                <a:latin typeface="Times New Roman" pitchFamily="18" charset="0"/>
              </a:rPr>
              <a:t>Hoàn thành các bài tập  trong vở bài tập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BĐ</a:t>
            </a:r>
            <a:endParaRPr lang="vi-VN" sz="2800" b="1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500"/>
              </a:spcBef>
              <a:buClr>
                <a:srgbClr val="FF3300"/>
              </a:buClr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vi-VN" sz="2800" b="1">
                <a:solidFill>
                  <a:srgbClr val="0000FF"/>
                </a:solidFill>
                <a:latin typeface="Times New Roman" pitchFamily="18" charset="0"/>
              </a:rPr>
              <a:t>Nghiên cứu trước bài “Kí hiệu bản đồ”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3013" name="Rectangle 8"/>
          <p:cNvSpPr>
            <a:spLocks noChangeArrowheads="1"/>
          </p:cNvSpPr>
          <p:nvPr/>
        </p:nvSpPr>
        <p:spPr bwMode="auto">
          <a:xfrm>
            <a:off x="2171700" y="4114800"/>
            <a:ext cx="48006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+</a:t>
            </a:r>
            <a:r>
              <a:rPr lang="vi-VN" sz="2800" b="1">
                <a:solidFill>
                  <a:srgbClr val="0000FF"/>
                </a:solidFill>
                <a:latin typeface="Times New Roman" pitchFamily="18" charset="0"/>
              </a:rPr>
              <a:t>Làm thế nào để biểu hiện các đối tượng địa lí lên bản đồ? </a:t>
            </a:r>
          </a:p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+</a:t>
            </a:r>
            <a:r>
              <a:rPr lang="vi-VN" sz="2800" b="1">
                <a:solidFill>
                  <a:srgbClr val="0000FF"/>
                </a:solidFill>
                <a:latin typeface="Times New Roman" pitchFamily="18" charset="0"/>
              </a:rPr>
              <a:t>Làm thế nào để đọc được bản đồ ?</a:t>
            </a:r>
          </a:p>
          <a:p>
            <a:pPr eaLnBrk="1" hangingPunct="1">
              <a:spcBef>
                <a:spcPct val="50000"/>
              </a:spcBef>
            </a:pPr>
            <a:endParaRPr lang="vi-VN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4: PHƯƠNG HƯỚNG TRÊN BẢN ĐỒ.KINH ĐỘ VĨ ĐỘ VÀ TỌA ĐỘ ĐỊA LÝ </a:t>
            </a:r>
            <a:b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72390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HƯỚNG TRÊN BẢN ĐỒ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8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1219200" y="4572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1066800" y="21336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62200"/>
            <a:ext cx="4191000" cy="22098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52400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4: PHƯƠNG HƯỚNG TRÊN BẢN ĐỒ.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KINH ĐỘ VĨ ĐỘ VÀ TỌA ĐỘ ĐỊA LÝ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0" y="1600200"/>
            <a:ext cx="6781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PHƯƠNG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HƯỚNG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8" descr="d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112818"/>
            <a:ext cx="4572000" cy="415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5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" name="Picture 8" descr="d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112818"/>
            <a:ext cx="4572000" cy="415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228600"/>
            <a:ext cx="8416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ở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6556664" y="4104625"/>
            <a:ext cx="228600" cy="3048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 flipV="1">
            <a:off x="6667502" y="2684746"/>
            <a:ext cx="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6515100" y="1898073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B¾c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6667502" y="4547538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6414655" y="6051911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Nam</a:t>
            </a: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6871855" y="4427541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8458200" y="41665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</a:rPr>
              <a:t>§«</a:t>
            </a:r>
            <a:r>
              <a:rPr lang="en-US" sz="2400" b="1" dirty="0" err="1">
                <a:solidFill>
                  <a:srgbClr val="0000CC"/>
                </a:solidFill>
              </a:rPr>
              <a:t>ng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flipH="1">
            <a:off x="4572000" y="4427541"/>
            <a:ext cx="1676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619500" y="4257025"/>
            <a:ext cx="800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err="1" smtClean="0"/>
              <a:t>T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ây</a:t>
            </a:r>
            <a:endParaRPr lang="en-US" sz="1800" b="1" dirty="0"/>
          </a:p>
        </p:txBody>
      </p:sp>
      <p:sp>
        <p:nvSpPr>
          <p:cNvPr id="15" name="Rectangle 14"/>
          <p:cNvSpPr/>
          <p:nvPr/>
        </p:nvSpPr>
        <p:spPr>
          <a:xfrm>
            <a:off x="228600" y="1524000"/>
            <a:ext cx="388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8350" y="3048000"/>
            <a:ext cx="4045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285750" indent="-285750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1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2400"/>
            <a:ext cx="8229600" cy="1470025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Nếu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trên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bản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có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đường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kinh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vĩ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tuyến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chúng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dựa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vào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đâu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Káº¿t quáº£ hÃ¬nh áº£nh cho hinh anh ban 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609600"/>
            <a:ext cx="4495800" cy="6248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144780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pt-BR" sz="2800" dirty="0" smtClean="0">
                <a:solidFill>
                  <a:srgbClr val="0000FF"/>
                </a:solidFill>
              </a:rPr>
              <a:t>- Với các bản đồ không vẽ kinh, vĩ tuyến: phải dựa vào mũi tên chỉ hướng Bắc trên bản đồ để xác định hướng Bắc, sau đó tìm các hướng còn lại.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6477000" y="3505200"/>
            <a:ext cx="228600" cy="3048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 flipV="1">
            <a:off x="6583100" y="1981200"/>
            <a:ext cx="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6248400" y="1371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B¾c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6629400" y="40386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6172200" y="53340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Nam</a:t>
            </a: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6792191" y="3675716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8378536" y="3414713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§«</a:t>
            </a:r>
            <a:r>
              <a:rPr lang="en-US" sz="2400" b="1" dirty="0" err="1">
                <a:solidFill>
                  <a:srgbClr val="0000FF"/>
                </a:solidFill>
              </a:rPr>
              <a:t>ng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flipH="1">
            <a:off x="4492336" y="3675716"/>
            <a:ext cx="1676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539836" y="3505200"/>
            <a:ext cx="80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</a:rPr>
              <a:t>T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1981200" y="41148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2384425" y="4953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2384425" y="2667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7174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371600"/>
            <a:ext cx="6400800" cy="533400"/>
          </a:xfrm>
          <a:noFill/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PHƯƠNG HƯỚNG TRÊN BẢN ĐỒ </a:t>
            </a:r>
          </a:p>
          <a:p>
            <a:pPr algn="l" eaLnBrk="1" hangingPunct="1"/>
            <a:endParaRPr lang="en-US" sz="2400" b="1" dirty="0" smtClean="0">
              <a:solidFill>
                <a:srgbClr val="00B050"/>
              </a:solidFill>
              <a:latin typeface=".VnTime" pitchFamily="34" charset="0"/>
            </a:endParaRPr>
          </a:p>
        </p:txBody>
      </p:sp>
      <p:sp>
        <p:nvSpPr>
          <p:cNvPr id="7175" name="AutoShape 23" descr="Parchment"/>
          <p:cNvSpPr>
            <a:spLocks noChangeArrowheads="1"/>
          </p:cNvSpPr>
          <p:nvPr/>
        </p:nvSpPr>
        <p:spPr bwMode="auto">
          <a:xfrm>
            <a:off x="609600" y="152400"/>
            <a:ext cx="7886700" cy="1127125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4: PHƯƠNG HƯỚNG TRÊN BẢN ĐỒ.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 ĐỘ VĨ ĐỘ VÀ TỌA ĐỘ ĐỊA LÝ </a:t>
            </a:r>
            <a:endParaRPr lang="en-US" sz="2800" dirty="0">
              <a:solidFill>
                <a:srgbClr val="0000FF"/>
              </a:solidFill>
              <a:latin typeface=".VnBahamasBH" pitchFamily="34" charset="0"/>
            </a:endParaRPr>
          </a:p>
        </p:txBody>
      </p:sp>
      <p:sp>
        <p:nvSpPr>
          <p:cNvPr id="108568" name="Text Box 24"/>
          <p:cNvSpPr txBox="1">
            <a:spLocks noChangeArrowheads="1"/>
          </p:cNvSpPr>
          <p:nvPr/>
        </p:nvSpPr>
        <p:spPr bwMode="auto">
          <a:xfrm>
            <a:off x="304800" y="1828800"/>
            <a:ext cx="3733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b="1" u="sng" dirty="0"/>
              <a:t/>
            </a:r>
            <a:br>
              <a:rPr lang="en-US" b="1" u="sng" dirty="0"/>
            </a:b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71" name="Line 27"/>
          <p:cNvSpPr>
            <a:spLocks noChangeShapeType="1"/>
          </p:cNvSpPr>
          <p:nvPr/>
        </p:nvSpPr>
        <p:spPr bwMode="auto">
          <a:xfrm flipV="1">
            <a:off x="6630988" y="2289175"/>
            <a:ext cx="1587" cy="13684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72" name="Text Box 28"/>
          <p:cNvSpPr txBox="1">
            <a:spLocks noChangeArrowheads="1"/>
          </p:cNvSpPr>
          <p:nvPr/>
        </p:nvSpPr>
        <p:spPr bwMode="auto">
          <a:xfrm>
            <a:off x="6361113" y="1919288"/>
            <a:ext cx="954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Arial" charset="0"/>
              </a:rPr>
              <a:t>Bắc</a:t>
            </a:r>
          </a:p>
        </p:txBody>
      </p:sp>
      <p:sp>
        <p:nvSpPr>
          <p:cNvPr id="108573" name="Line 29"/>
          <p:cNvSpPr>
            <a:spLocks noChangeShapeType="1"/>
          </p:cNvSpPr>
          <p:nvPr/>
        </p:nvSpPr>
        <p:spPr bwMode="auto">
          <a:xfrm rot="10800000" flipV="1">
            <a:off x="6630988" y="3619500"/>
            <a:ext cx="1587" cy="13668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74" name="Text Box 30"/>
          <p:cNvSpPr txBox="1">
            <a:spLocks noChangeArrowheads="1"/>
          </p:cNvSpPr>
          <p:nvPr/>
        </p:nvSpPr>
        <p:spPr bwMode="auto">
          <a:xfrm>
            <a:off x="6273800" y="49530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Arial" charset="0"/>
              </a:rPr>
              <a:t>Nam</a:t>
            </a:r>
          </a:p>
        </p:txBody>
      </p:sp>
      <p:sp>
        <p:nvSpPr>
          <p:cNvPr id="108575" name="Line 31"/>
          <p:cNvSpPr>
            <a:spLocks noChangeShapeType="1"/>
          </p:cNvSpPr>
          <p:nvPr/>
        </p:nvSpPr>
        <p:spPr bwMode="auto">
          <a:xfrm rot="5400000" flipV="1">
            <a:off x="7339013" y="2976563"/>
            <a:ext cx="1587" cy="14176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76" name="Text Box 32"/>
          <p:cNvSpPr txBox="1">
            <a:spLocks noChangeArrowheads="1"/>
          </p:cNvSpPr>
          <p:nvPr/>
        </p:nvSpPr>
        <p:spPr bwMode="auto">
          <a:xfrm>
            <a:off x="8032750" y="350520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Arial" charset="0"/>
              </a:rPr>
              <a:t>Đông</a:t>
            </a:r>
          </a:p>
        </p:txBody>
      </p:sp>
      <p:sp>
        <p:nvSpPr>
          <p:cNvPr id="108577" name="Line 33"/>
          <p:cNvSpPr>
            <a:spLocks noChangeShapeType="1"/>
          </p:cNvSpPr>
          <p:nvPr/>
        </p:nvSpPr>
        <p:spPr bwMode="auto">
          <a:xfrm rot="16200000" flipV="1">
            <a:off x="5912644" y="2977356"/>
            <a:ext cx="0" cy="14176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78" name="Text Box 34"/>
          <p:cNvSpPr txBox="1">
            <a:spLocks noChangeArrowheads="1"/>
          </p:cNvSpPr>
          <p:nvPr/>
        </p:nvSpPr>
        <p:spPr bwMode="auto">
          <a:xfrm>
            <a:off x="4635500" y="3473450"/>
            <a:ext cx="790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Arial" charset="0"/>
              </a:rPr>
              <a:t>Tây</a:t>
            </a:r>
          </a:p>
        </p:txBody>
      </p:sp>
      <p:sp>
        <p:nvSpPr>
          <p:cNvPr id="108579" name="Line 35"/>
          <p:cNvSpPr>
            <a:spLocks noChangeShapeType="1"/>
          </p:cNvSpPr>
          <p:nvPr/>
        </p:nvSpPr>
        <p:spPr bwMode="auto">
          <a:xfrm rot="18830859" flipV="1">
            <a:off x="6119019" y="2491581"/>
            <a:ext cx="0" cy="1417638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80" name="Text Box 36"/>
          <p:cNvSpPr txBox="1">
            <a:spLocks noChangeArrowheads="1"/>
          </p:cNvSpPr>
          <p:nvPr/>
        </p:nvSpPr>
        <p:spPr bwMode="auto">
          <a:xfrm>
            <a:off x="4876800" y="22098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3300"/>
                </a:solidFill>
                <a:latin typeface="Arial" charset="0"/>
              </a:rPr>
              <a:t>Tây Bắc</a:t>
            </a:r>
          </a:p>
        </p:txBody>
      </p:sp>
      <p:sp>
        <p:nvSpPr>
          <p:cNvPr id="108581" name="Line 37"/>
          <p:cNvSpPr>
            <a:spLocks noChangeShapeType="1"/>
          </p:cNvSpPr>
          <p:nvPr/>
        </p:nvSpPr>
        <p:spPr bwMode="auto">
          <a:xfrm rot="7961719" flipV="1">
            <a:off x="7134225" y="3432175"/>
            <a:ext cx="1588" cy="1417638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82" name="Text Box 38"/>
          <p:cNvSpPr txBox="1">
            <a:spLocks noChangeArrowheads="1"/>
          </p:cNvSpPr>
          <p:nvPr/>
        </p:nvSpPr>
        <p:spPr bwMode="auto">
          <a:xfrm>
            <a:off x="7010400" y="45720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3300"/>
                </a:solidFill>
                <a:latin typeface="Arial" charset="0"/>
              </a:rPr>
              <a:t>Đông Nam</a:t>
            </a:r>
          </a:p>
        </p:txBody>
      </p:sp>
      <p:sp>
        <p:nvSpPr>
          <p:cNvPr id="108583" name="Line 39"/>
          <p:cNvSpPr>
            <a:spLocks noChangeShapeType="1"/>
          </p:cNvSpPr>
          <p:nvPr/>
        </p:nvSpPr>
        <p:spPr bwMode="auto">
          <a:xfrm rot="2693102" flipV="1">
            <a:off x="7123113" y="2498725"/>
            <a:ext cx="1587" cy="1366838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84" name="Line 40"/>
          <p:cNvSpPr>
            <a:spLocks noChangeShapeType="1"/>
          </p:cNvSpPr>
          <p:nvPr/>
        </p:nvSpPr>
        <p:spPr bwMode="auto">
          <a:xfrm rot="13486205" flipV="1">
            <a:off x="6142038" y="3471863"/>
            <a:ext cx="1587" cy="1368425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85" name="Text Box 41"/>
          <p:cNvSpPr txBox="1">
            <a:spLocks noChangeArrowheads="1"/>
          </p:cNvSpPr>
          <p:nvPr/>
        </p:nvSpPr>
        <p:spPr bwMode="auto">
          <a:xfrm>
            <a:off x="7239000" y="2209800"/>
            <a:ext cx="1433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3300"/>
                </a:solidFill>
                <a:latin typeface="Arial" charset="0"/>
              </a:rPr>
              <a:t>Đông Bắc</a:t>
            </a:r>
          </a:p>
        </p:txBody>
      </p:sp>
      <p:sp>
        <p:nvSpPr>
          <p:cNvPr id="108586" name="Text Box 42"/>
          <p:cNvSpPr txBox="1">
            <a:spLocks noChangeArrowheads="1"/>
          </p:cNvSpPr>
          <p:nvPr/>
        </p:nvSpPr>
        <p:spPr bwMode="auto">
          <a:xfrm>
            <a:off x="4876800" y="4572000"/>
            <a:ext cx="158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3300"/>
                </a:solidFill>
                <a:latin typeface="Arial" charset="0"/>
              </a:rPr>
              <a:t>Tây Nam</a:t>
            </a:r>
          </a:p>
        </p:txBody>
      </p:sp>
      <p:sp>
        <p:nvSpPr>
          <p:cNvPr id="108587" name="Line 43"/>
          <p:cNvSpPr>
            <a:spLocks noChangeShapeType="1"/>
          </p:cNvSpPr>
          <p:nvPr/>
        </p:nvSpPr>
        <p:spPr bwMode="auto">
          <a:xfrm rot="2693102" flipV="1">
            <a:off x="6973888" y="2801938"/>
            <a:ext cx="596900" cy="125730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88" name="Text Box 44"/>
          <p:cNvSpPr txBox="1">
            <a:spLocks noChangeArrowheads="1"/>
          </p:cNvSpPr>
          <p:nvPr/>
        </p:nvSpPr>
        <p:spPr bwMode="auto">
          <a:xfrm>
            <a:off x="7162800" y="28194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sz="1800" b="1" dirty="0" err="1" smtClean="0">
                <a:solidFill>
                  <a:srgbClr val="0000FF"/>
                </a:solidFill>
                <a:latin typeface="Arial" charset="0"/>
              </a:rPr>
              <a:t>Đông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Arial" charset="0"/>
              </a:rPr>
              <a:t>Đông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Arial" charset="0"/>
              </a:rPr>
              <a:t>Bắc</a:t>
            </a:r>
            <a:endParaRPr lang="en-US" sz="18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08589" name="Line 45"/>
          <p:cNvSpPr>
            <a:spLocks noChangeShapeType="1"/>
          </p:cNvSpPr>
          <p:nvPr/>
        </p:nvSpPr>
        <p:spPr bwMode="auto">
          <a:xfrm rot="-2769141">
            <a:off x="5584825" y="2714625"/>
            <a:ext cx="623888" cy="1417638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90" name="Text Box 46"/>
          <p:cNvSpPr txBox="1">
            <a:spLocks noChangeArrowheads="1"/>
          </p:cNvSpPr>
          <p:nvPr/>
        </p:nvSpPr>
        <p:spPr bwMode="auto">
          <a:xfrm>
            <a:off x="4000500" y="2911272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err="1" smtClean="0">
                <a:solidFill>
                  <a:srgbClr val="0000FF"/>
                </a:solidFill>
                <a:latin typeface="Arial" charset="0"/>
              </a:rPr>
              <a:t>Tây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Arial" charset="0"/>
              </a:rPr>
              <a:t>Tây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Arial" charset="0"/>
              </a:rPr>
              <a:t>Bắc</a:t>
            </a:r>
            <a:endParaRPr lang="en-US" sz="18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0" y="2209800"/>
            <a:ext cx="3200400" cy="281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xác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định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hướng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còn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3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0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0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0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10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10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10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1000"/>
                                        <p:tgtEl>
                                          <p:spTgt spid="1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1000"/>
                                        <p:tgtEl>
                                          <p:spTgt spid="10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1000"/>
                                        <p:tgtEl>
                                          <p:spTgt spid="10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1000"/>
                                        <p:tgtEl>
                                          <p:spTgt spid="10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ĐỘ, VĨ ĐỘ VÀ TỌA ĐỘ ĐỊA LÝ 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1"/>
            <a:ext cx="8229600" cy="1981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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9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 flipH="1">
            <a:off x="4038600" y="1752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3200400" y="3124200"/>
            <a:ext cx="510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038600" y="1981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4038600" y="1771650"/>
            <a:ext cx="0" cy="426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>
            <a:off x="3200400" y="3124200"/>
            <a:ext cx="510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3429000" y="1806575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>
            <a:off x="4676775" y="1835150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5316538" y="1851025"/>
            <a:ext cx="0" cy="419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5983288" y="1835150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6607175" y="1851025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7289800" y="1851025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3203575" y="3802063"/>
            <a:ext cx="51022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3200400" y="2436813"/>
            <a:ext cx="510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3175000" y="4456113"/>
            <a:ext cx="510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3175000" y="5094288"/>
            <a:ext cx="510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3146425" y="5746750"/>
            <a:ext cx="510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8332788" y="3657600"/>
            <a:ext cx="446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solidFill>
                  <a:srgbClr val="0000FF"/>
                </a:solidFill>
              </a:rPr>
              <a:t>O</a:t>
            </a:r>
            <a:r>
              <a:rPr lang="en-US" b="1" baseline="30000">
                <a:solidFill>
                  <a:srgbClr val="0000FF"/>
                </a:solidFill>
              </a:rPr>
              <a:t>0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105400" y="1447800"/>
            <a:ext cx="455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solidFill>
                  <a:srgbClr val="0000FF"/>
                </a:solidFill>
              </a:rPr>
              <a:t>O</a:t>
            </a:r>
            <a:r>
              <a:rPr lang="en-US" b="1" baseline="30000">
                <a:solidFill>
                  <a:srgbClr val="0000FF"/>
                </a:solidFill>
              </a:rPr>
              <a:t>o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H="1">
            <a:off x="7972425" y="1882775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619500" y="264795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8321675" y="2905125"/>
            <a:ext cx="588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latin typeface="VNI-Bodon-Poster" pitchFamily="2" charset="0"/>
              </a:rPr>
              <a:t>10</a:t>
            </a:r>
            <a:r>
              <a:rPr lang="en-US" b="1" baseline="30000">
                <a:latin typeface="VNI-Bodon-Poster" pitchFamily="2" charset="0"/>
              </a:rPr>
              <a:t>o</a:t>
            </a:r>
            <a:endParaRPr lang="en-US" b="1">
              <a:latin typeface="VNI-Bodon-Poster" pitchFamily="2" charset="0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8305800" y="2209800"/>
            <a:ext cx="522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20</a:t>
            </a:r>
            <a:r>
              <a:rPr lang="en-US" b="1" baseline="30000"/>
              <a:t>0</a:t>
            </a:r>
            <a:endParaRPr lang="en-US" b="1"/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8229600" y="4267200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10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8305800" y="4876800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20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8305800" y="5562600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30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3108325" y="1471613"/>
            <a:ext cx="531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30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3794125" y="1444625"/>
            <a:ext cx="588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latin typeface="VNI-Bodon-Poster" pitchFamily="2" charset="0"/>
              </a:rPr>
              <a:t>20</a:t>
            </a:r>
            <a:r>
              <a:rPr lang="en-US" b="1" baseline="30000">
                <a:latin typeface="VNI-Bodon-Poster" pitchFamily="2" charset="0"/>
              </a:rPr>
              <a:t>o</a:t>
            </a:r>
            <a:endParaRPr lang="en-US" b="1">
              <a:latin typeface="VNI-Bodon-Poster" pitchFamily="2" charset="0"/>
            </a:endParaRP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4632325" y="1471613"/>
            <a:ext cx="531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10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5707063" y="1530350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10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6405563" y="1511300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20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7086600" y="1511300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30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7772400" y="1524000"/>
            <a:ext cx="63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40</a:t>
            </a:r>
            <a:r>
              <a:rPr lang="en-US" b="1" baseline="30000"/>
              <a:t>o</a:t>
            </a:r>
            <a:endParaRPr lang="en-US" b="1"/>
          </a:p>
        </p:txBody>
      </p:sp>
      <p:sp>
        <p:nvSpPr>
          <p:cNvPr id="8226" name="Line 35"/>
          <p:cNvSpPr>
            <a:spLocks noChangeShapeType="1"/>
          </p:cNvSpPr>
          <p:nvPr/>
        </p:nvSpPr>
        <p:spPr bwMode="auto">
          <a:xfrm>
            <a:off x="4038600" y="990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8" name="AutoShape 40"/>
          <p:cNvSpPr>
            <a:spLocks/>
          </p:cNvSpPr>
          <p:nvPr/>
        </p:nvSpPr>
        <p:spPr bwMode="auto">
          <a:xfrm rot="-5400000">
            <a:off x="4533900" y="2266950"/>
            <a:ext cx="304800" cy="1219200"/>
          </a:xfrm>
          <a:prstGeom prst="righ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4438650" y="2424113"/>
            <a:ext cx="522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</a:rPr>
              <a:t>20</a:t>
            </a:r>
            <a:r>
              <a:rPr lang="en-US" b="1" baseline="30000">
                <a:solidFill>
                  <a:schemeClr val="accent2"/>
                </a:solidFill>
              </a:rPr>
              <a:t>0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27690" name="AutoShape 42"/>
          <p:cNvSpPr>
            <a:spLocks/>
          </p:cNvSpPr>
          <p:nvPr/>
        </p:nvSpPr>
        <p:spPr bwMode="auto">
          <a:xfrm rot="-159653">
            <a:off x="4057650" y="316230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4191000" y="3236913"/>
            <a:ext cx="522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</a:rPr>
              <a:t>10</a:t>
            </a:r>
            <a:r>
              <a:rPr lang="en-US" b="1" baseline="30000">
                <a:solidFill>
                  <a:schemeClr val="accent2"/>
                </a:solidFill>
              </a:rPr>
              <a:t>0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27692" name="AutoShape 44"/>
          <p:cNvSpPr>
            <a:spLocks noChangeArrowheads="1"/>
          </p:cNvSpPr>
          <p:nvPr/>
        </p:nvSpPr>
        <p:spPr bwMode="auto">
          <a:xfrm>
            <a:off x="3924300" y="2994025"/>
            <a:ext cx="228600" cy="206375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2" name="Text Box 56"/>
          <p:cNvSpPr txBox="1">
            <a:spLocks noChangeArrowheads="1"/>
          </p:cNvSpPr>
          <p:nvPr/>
        </p:nvSpPr>
        <p:spPr bwMode="auto">
          <a:xfrm>
            <a:off x="3794125" y="1447800"/>
            <a:ext cx="588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 dirty="0">
                <a:latin typeface="VNI-Bodon-Poster" pitchFamily="2" charset="0"/>
              </a:rPr>
              <a:t>20</a:t>
            </a:r>
            <a:r>
              <a:rPr lang="en-US" b="1" baseline="30000" dirty="0">
                <a:latin typeface="VNI-Bodon-Poster" pitchFamily="2" charset="0"/>
              </a:rPr>
              <a:t>o</a:t>
            </a:r>
            <a:endParaRPr lang="en-US" b="1" dirty="0">
              <a:latin typeface="VNI-Bodon-Poster" pitchFamily="2" charset="0"/>
            </a:endParaRPr>
          </a:p>
        </p:txBody>
      </p:sp>
      <p:sp>
        <p:nvSpPr>
          <p:cNvPr id="8233" name="Text Box 57"/>
          <p:cNvSpPr txBox="1">
            <a:spLocks noChangeArrowheads="1"/>
          </p:cNvSpPr>
          <p:nvPr/>
        </p:nvSpPr>
        <p:spPr bwMode="auto">
          <a:xfrm>
            <a:off x="8321675" y="2895600"/>
            <a:ext cx="588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latin typeface="VNI-Bodon-Poster" pitchFamily="2" charset="0"/>
              </a:rPr>
              <a:t>10</a:t>
            </a:r>
            <a:r>
              <a:rPr lang="en-US" b="1" baseline="30000">
                <a:latin typeface="VNI-Bodon-Poster" pitchFamily="2" charset="0"/>
              </a:rPr>
              <a:t>o</a:t>
            </a:r>
            <a:endParaRPr lang="en-US" b="1">
              <a:latin typeface="VNI-Bodon-Poster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4022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nimBg="1"/>
      <p:bldP spid="27669" grpId="0"/>
      <p:bldP spid="27676" grpId="0"/>
      <p:bldP spid="27688" grpId="0" animBg="1"/>
      <p:bldP spid="27689" grpId="0"/>
      <p:bldP spid="27690" grpId="0" animBg="1"/>
      <p:bldP spid="27691" grpId="0"/>
      <p:bldP spid="2769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FF49A5EA-5B95-4F78-9B78-180E1FBCCD98}"/>
  <p:tag name="GENSWF_ADVANCE_TIME" val="19.14"/>
  <p:tag name="TIMING" val="|2.203|2.922|4.484|1.437|1.969|0.985|1.796|0.844|0.938|0.75"/>
  <p:tag name="ISPRING_CUSTOM_TIMING_USED" val="1"/>
  <p:tag name="PPSNARRATION" val="7,1114085619,N:\GIAO AN E-LEARNING\KHOI 6\DIA\giao an pp\giao an dien tu dia ly 6\bai 4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FF49A5EA-5B95-4F78-9B78-180E1FBCCD98}"/>
  <p:tag name="GENSWF_ADVANCE_TIME" val="19.14"/>
  <p:tag name="TIMING" val="|2.203|2.922|4.484|1.437|1.969|0.985|1.796|0.844|0.938|0.75"/>
  <p:tag name="ISPRING_CUSTOM_TIMING_USED" val="1"/>
  <p:tag name="PPSNARRATION" val="7,1114085619,N:\GIAO AN E-LEARNING\KHOI 6\DIA\giao an pp\giao an dien tu dia ly 6\bai 4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BAC7CFEC-0E9D-4F0C-99AC-9E7DC74BA531}"/>
  <p:tag name="GENSWF_ADVANCE_TIME" val="31.328"/>
  <p:tag name="TIMING" val="|1|1.125|4.968|0.75|0.391|0.656|0.36|1.015|0.75|1.094|5.984|1.516|4.656|1.25|1.063|0.843|1.219|1.844"/>
  <p:tag name="ISPRING_CUSTOM_TIMING_USED" val="1"/>
  <p:tag name="PPSNARRATION" val="11,1114085619,N:\GIAO AN E-LEARNING\KHOI 6\DIA\giao an pp\giao an dien tu dia ly 6\bai 4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F7724946-2F5A-4095-AD97-54B4E6EBE1E0}"/>
  <p:tag name="GENSWF_ADVANCE_TIME" val="8.484"/>
  <p:tag name="TIMING" val="|0.265|1|1.235|0.703|0.375|0.468|0.36|0.359|0.406|0.516|0.609|0.422|0.391|0.375|0.375"/>
  <p:tag name="ISPRING_CUSTOM_TIMING_USED" val="1"/>
  <p:tag name="PPSNARRATION" val="14,1114085619,N:\GIAO AN E-LEARNING\KHOI 6\DIA\giao an pp\giao an dien tu dia ly 6\bai 4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F7724946-2F5A-4095-AD97-54B4E6EBE1E0}"/>
  <p:tag name="GENSWF_ADVANCE_TIME" val="8.484"/>
  <p:tag name="TIMING" val="|0.265|1|1.235|0.703|0.375|0.468|0.36|0.359|0.406|0.516|0.609|0.422|0.391|0.375|0.375"/>
  <p:tag name="ISPRING_CUSTOM_TIMING_USED" val="1"/>
  <p:tag name="PPSNARRATION" val="14,1114085619,N:\GIAO AN E-LEARNING\KHOI 6\DIA\giao an pp\giao an dien tu dia ly 6\bai 4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0B09E9EB-EA5B-48DC-AF50-37D7369AA4A2}"/>
  <p:tag name="GENSWF_ADVANCE_TIME" val="56.203"/>
  <p:tag name="TIMING" val="|0.001|6.639|0.61|1.046|7.079|4.64|1.656|1.688|7.359|2.875|1.125|1.36"/>
  <p:tag name="ISPRING_CUSTOM_TIMING_USED" val="1"/>
  <p:tag name="PPSNARRATION" val="15,1114085619,N:\GIAO AN E-LEARNING\KHOI 6\DIA\giao an pp\giao an dien tu dia ly 6\bai 4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0D420C4-0608-48E8-8CC2-97F2A3B1AE23}"/>
  <p:tag name="GENSWF_ADVANCE_TIME" val="30.328"/>
  <p:tag name="TIMING" val="|0.001|9.53|3.422|1.265|4.969|1.094|1.406|2.891|1.062|1.672|1.453"/>
  <p:tag name="ISPRING_CUSTOM_TIMING_USED" val="1"/>
  <p:tag name="PPSNARRATION" val="17,1114085619,N:\GIAO AN E-LEARNING\KHOI 6\DIA\giao an pp\giao an dien tu dia ly 6\bai 4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E61E5D21-AB27-4D2B-905F-9DE4A99262EC}"/>
  <p:tag name="GENSWF_ADVANCE_TIME" val="17.421"/>
  <p:tag name="TIMING" val="|1.953|1.562|1.641|3.453|0.937|5.469"/>
  <p:tag name="ISPRING_CUSTOM_TIMING_USED" val="1"/>
  <p:tag name="PPSNARRATION" val="20,1114085619,N:\GIAO AN E-LEARNING\KHOI 6\DIA\giao an pp\giao an dien tu dia ly 6\bai 4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B4D68703-146E-41B0-8324-413980B914DF}"/>
  <p:tag name="GENSWF_ADVANCE_TIME" val="8.5"/>
  <p:tag name="TIMING" val="|0.078|1.578|1.078|0.687|1|0.719|0.531|0.985|0.531|0.484|0.36"/>
  <p:tag name="ISPRING_CUSTOM_TIMING_USED" val="1"/>
  <p:tag name="PPSNARRATION" val="21,1114085619,N:\GIAO AN E-LEARNING\KHOI 6\DIA\giao an pp\giao an dien tu dia ly 6\bai 4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1229</Words>
  <Application>Microsoft Office PowerPoint</Application>
  <PresentationFormat>On-screen Show (4:3)</PresentationFormat>
  <Paragraphs>274</Paragraphs>
  <Slides>28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.VnArial</vt:lpstr>
      <vt:lpstr>.VnBahamasBH</vt:lpstr>
      <vt:lpstr>.VnTime</vt:lpstr>
      <vt:lpstr>Arial</vt:lpstr>
      <vt:lpstr>Calibri</vt:lpstr>
      <vt:lpstr>Cambria</vt:lpstr>
      <vt:lpstr>Times New Roman</vt:lpstr>
      <vt:lpstr>Verdana</vt:lpstr>
      <vt:lpstr>VNI-Bodon-Poster</vt:lpstr>
      <vt:lpstr>Wingdings</vt:lpstr>
      <vt:lpstr>Office Theme</vt:lpstr>
      <vt:lpstr>PowerPoint Presentation</vt:lpstr>
      <vt:lpstr>Kiểm tra bài cũ?</vt:lpstr>
      <vt:lpstr> BÀI 4: PHƯƠNG HƯỚNG TRÊN BẢN ĐỒ.KINH ĐỘ VĨ ĐỘ VÀ TỌA ĐỘ ĐỊA LÝ  </vt:lpstr>
      <vt:lpstr>PowerPoint Presentation</vt:lpstr>
      <vt:lpstr>  </vt:lpstr>
      <vt:lpstr>Nếu trên bản đồ không có đường kinh vĩ tuyến chúng ta dựa vào đâu?</vt:lpstr>
      <vt:lpstr>PowerPoint Presentation</vt:lpstr>
      <vt:lpstr>2. KINH ĐỘ, VĨ ĐỘ VÀ TỌA ĐỘ ĐỊA LÝ </vt:lpstr>
      <vt:lpstr>PowerPoint Presentation</vt:lpstr>
      <vt:lpstr>Vậy kinh độ và vĩ độ của một điểm là gì?</vt:lpstr>
      <vt:lpstr>PowerPoint Presentation</vt:lpstr>
      <vt:lpstr>Vậy tọa độ địa lý của một điểm là gì?</vt:lpstr>
      <vt:lpstr>BÀI TẬP</vt:lpstr>
      <vt:lpstr>PowerPoint Presentation</vt:lpstr>
      <vt:lpstr>Mét häc sinh viÕt to¹ ®é ®Þa lý: §iÓm A,B  nh­ sau, ®óng hay sai ? V× sao ?   </vt:lpstr>
      <vt:lpstr> Câu 1 Một cơn bão xuất hiện ở  Biển Đông ,tâm bão ở  kinh độ 1300 Đ và vĩ độ 150 B.  Tìm vị trí tâm bão? </vt:lpstr>
      <vt:lpstr>HƯỚNG DẪN VỀ NHÀ</vt:lpstr>
      <vt:lpstr>PowerPoint Presentation</vt:lpstr>
      <vt:lpstr>Kiểm tra bài cũ?</vt:lpstr>
      <vt:lpstr>Mét häc sinh viÕt to¹ ®é ®Þa lý: §iÓm A,B  nh­ sau, ®óng hay sai ? V× sao ?   </vt:lpstr>
      <vt:lpstr> Câu 1 Một cơn bão xuất hiện ở  Biển Đông ,tâm bão ở  kinh độ 1100 Đ và vĩ độ 150 B.  Tìm vị trí tâm bão?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QUÝ THẦY CÔ VỀ DỰ GIỜ MÔN ĐỊA LÝ LỚP 6</dc:title>
  <dc:creator>HAING</dc:creator>
  <cp:lastModifiedBy>Admin</cp:lastModifiedBy>
  <cp:revision>73</cp:revision>
  <dcterms:created xsi:type="dcterms:W3CDTF">2018-09-04T12:27:02Z</dcterms:created>
  <dcterms:modified xsi:type="dcterms:W3CDTF">2019-09-18T22:41:08Z</dcterms:modified>
</cp:coreProperties>
</file>